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8" r:id="rId3"/>
    <p:sldId id="259" r:id="rId4"/>
    <p:sldId id="260" r:id="rId5"/>
    <p:sldId id="267" r:id="rId6"/>
    <p:sldId id="265" r:id="rId7"/>
    <p:sldId id="262" r:id="rId8"/>
    <p:sldId id="263" r:id="rId9"/>
    <p:sldId id="272" r:id="rId10"/>
    <p:sldId id="264" r:id="rId11"/>
    <p:sldId id="274" r:id="rId12"/>
    <p:sldId id="270" r:id="rId13"/>
  </p:sldIdLst>
  <p:sldSz cx="18288000" cy="10287000"/>
  <p:notesSz cx="6858000" cy="9144000"/>
  <p:embeddedFontLst>
    <p:embeddedFont>
      <p:font typeface="等线" panose="02010600030101010101" pitchFamily="2" charset="-122"/>
      <p:regular r:id="rId15"/>
      <p:bold r:id="rId16"/>
    </p:embeddedFont>
    <p:embeddedFont>
      <p:font typeface="Calibri" panose="020F0502020204030204" pitchFamily="34" charset="0"/>
      <p:regular r:id="rId17"/>
      <p:bold r:id="rId18"/>
      <p:italic r:id="rId19"/>
      <p:boldItalic r:id="rId20"/>
    </p:embeddedFont>
    <p:embeddedFont>
      <p:font typeface="Clear Sans Regular" panose="020B0604020202020204" charset="0"/>
      <p:regular r:id="rId21"/>
    </p:embeddedFont>
    <p:embeddedFont>
      <p:font typeface="Tenor Sans"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D5C9"/>
    <a:srgbClr val="F2DC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87273" autoAdjust="0"/>
  </p:normalViewPr>
  <p:slideViewPr>
    <p:cSldViewPr>
      <p:cViewPr varScale="1">
        <p:scale>
          <a:sx n="44" d="100"/>
          <a:sy n="44" d="100"/>
        </p:scale>
        <p:origin x="414"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9DF47A-1EEA-D448-B433-8FC84CDE0647}" type="datetimeFigureOut">
              <a:rPr kumimoji="1" lang="zh-CN" altLang="en-US" smtClean="0"/>
              <a:t>2023/3/3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277378-4436-FF41-84E1-F62C94427E75}" type="slidenum">
              <a:rPr kumimoji="1" lang="zh-CN" altLang="en-US" smtClean="0"/>
              <a:t>‹#›</a:t>
            </a:fld>
            <a:endParaRPr kumimoji="1" lang="zh-CN" altLang="en-US"/>
          </a:p>
        </p:txBody>
      </p:sp>
    </p:spTree>
    <p:extLst>
      <p:ext uri="{BB962C8B-B14F-4D97-AF65-F5344CB8AC3E}">
        <p14:creationId xmlns:p14="http://schemas.microsoft.com/office/powerpoint/2010/main" val="548643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277378-4436-FF41-84E1-F62C94427E75}" type="slidenum">
              <a:rPr kumimoji="1" lang="zh-CN" altLang="en-US" smtClean="0"/>
              <a:t>1</a:t>
            </a:fld>
            <a:endParaRPr kumimoji="1" lang="zh-CN" altLang="en-US"/>
          </a:p>
        </p:txBody>
      </p:sp>
    </p:spTree>
    <p:extLst>
      <p:ext uri="{BB962C8B-B14F-4D97-AF65-F5344CB8AC3E}">
        <p14:creationId xmlns:p14="http://schemas.microsoft.com/office/powerpoint/2010/main" val="220567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994C38"/>
                </a:solidFill>
                <a:latin typeface="Clear Sans Regular"/>
              </a:rPr>
              <a:t>This is the data after preparation that we used to generate the forecast. All the missing values are replaced by the average value of the variable. The first row of the dataset indicates that on Jan 1</a:t>
            </a:r>
            <a:r>
              <a:rPr lang="en-US" sz="1200" baseline="30000" dirty="0">
                <a:solidFill>
                  <a:srgbClr val="994C38"/>
                </a:solidFill>
                <a:latin typeface="Clear Sans Regular"/>
              </a:rPr>
              <a:t>st</a:t>
            </a:r>
            <a:r>
              <a:rPr lang="en-US" sz="1200" dirty="0">
                <a:solidFill>
                  <a:srgbClr val="994C38"/>
                </a:solidFill>
                <a:latin typeface="Clear Sans Regular"/>
              </a:rPr>
              <a:t>, the average temperature for the day was 26.56 Celsius degree, the average wind direction was 273.43, and the average wind speed was 3.92 kmph, which result </a:t>
            </a:r>
            <a:r>
              <a:rPr lang="en-US" altLang="zh-CN" sz="1200" dirty="0">
                <a:solidFill>
                  <a:srgbClr val="994C38"/>
                </a:solidFill>
                <a:latin typeface="Clear Sans Regular"/>
              </a:rPr>
              <a:t>total power produced of 29190.606 kW</a:t>
            </a:r>
            <a:endParaRPr lang="en-US" sz="1200" dirty="0">
              <a:solidFill>
                <a:srgbClr val="994C38"/>
              </a:solidFill>
              <a:latin typeface="Clear Sans Regular"/>
            </a:endParaRPr>
          </a:p>
        </p:txBody>
      </p:sp>
      <p:sp>
        <p:nvSpPr>
          <p:cNvPr id="4" name="Slide Number Placeholder 3"/>
          <p:cNvSpPr>
            <a:spLocks noGrp="1"/>
          </p:cNvSpPr>
          <p:nvPr>
            <p:ph type="sldNum" sz="quarter" idx="5"/>
          </p:nvPr>
        </p:nvSpPr>
        <p:spPr/>
        <p:txBody>
          <a:bodyPr/>
          <a:lstStyle/>
          <a:p>
            <a:fld id="{81277378-4436-FF41-84E1-F62C94427E75}" type="slidenum">
              <a:rPr kumimoji="1" lang="zh-CN" altLang="en-US" smtClean="0"/>
              <a:t>4</a:t>
            </a:fld>
            <a:endParaRPr kumimoji="1" lang="zh-CN" altLang="en-US"/>
          </a:p>
        </p:txBody>
      </p:sp>
    </p:spTree>
    <p:extLst>
      <p:ext uri="{BB962C8B-B14F-4D97-AF65-F5344CB8AC3E}">
        <p14:creationId xmlns:p14="http://schemas.microsoft.com/office/powerpoint/2010/main" val="2998078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data preparation and make sure our data is same-spaced and without missing values, we created a time series for this dataset using a daily index.</a:t>
            </a:r>
          </a:p>
          <a:p>
            <a:pPr marL="228600" indent="-228600">
              <a:buAutoNum type="arabicPeriod"/>
            </a:pPr>
            <a:r>
              <a:rPr lang="en-US" dirty="0"/>
              <a:t>Time series plot – no obvious trend, seasonal patterns</a:t>
            </a:r>
          </a:p>
          <a:p>
            <a:pPr marL="228600" indent="-228600">
              <a:buAutoNum type="arabicPeriod"/>
            </a:pPr>
            <a:r>
              <a:rPr lang="en-US" dirty="0"/>
              <a:t>PACF positively significant at lag 1 – might suggest we need to take an AR(1) term</a:t>
            </a:r>
          </a:p>
          <a:p>
            <a:pPr marL="228600" indent="-228600">
              <a:buAutoNum type="arabicPeriod"/>
            </a:pPr>
            <a:r>
              <a:rPr lang="en-US" dirty="0"/>
              <a:t>Test result for white noise and stationarity</a:t>
            </a:r>
          </a:p>
        </p:txBody>
      </p:sp>
      <p:sp>
        <p:nvSpPr>
          <p:cNvPr id="4" name="Slide Number Placeholder 3"/>
          <p:cNvSpPr>
            <a:spLocks noGrp="1"/>
          </p:cNvSpPr>
          <p:nvPr>
            <p:ph type="sldNum" sz="quarter" idx="5"/>
          </p:nvPr>
        </p:nvSpPr>
        <p:spPr/>
        <p:txBody>
          <a:bodyPr/>
          <a:lstStyle/>
          <a:p>
            <a:fld id="{81277378-4436-FF41-84E1-F62C94427E75}" type="slidenum">
              <a:rPr kumimoji="1" lang="zh-CN" altLang="en-US" smtClean="0"/>
              <a:t>5</a:t>
            </a:fld>
            <a:endParaRPr kumimoji="1" lang="zh-CN" altLang="en-US"/>
          </a:p>
        </p:txBody>
      </p:sp>
    </p:spTree>
    <p:extLst>
      <p:ext uri="{BB962C8B-B14F-4D97-AF65-F5344CB8AC3E}">
        <p14:creationId xmlns:p14="http://schemas.microsoft.com/office/powerpoint/2010/main" val="322217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include intervention analysis to our model, so we start with a regression model including all three explanatory variables. As the PACF suggests, we first added an AR(1) term to our model to see the result, then its results of ACF for residuals suggests adding another MA(1) term. Thus, we built the ARIMA(1,0,1) model.</a:t>
            </a:r>
          </a:p>
        </p:txBody>
      </p:sp>
      <p:sp>
        <p:nvSpPr>
          <p:cNvPr id="4" name="Slide Number Placeholder 3"/>
          <p:cNvSpPr>
            <a:spLocks noGrp="1"/>
          </p:cNvSpPr>
          <p:nvPr>
            <p:ph type="sldNum" sz="quarter" idx="5"/>
          </p:nvPr>
        </p:nvSpPr>
        <p:spPr/>
        <p:txBody>
          <a:bodyPr/>
          <a:lstStyle/>
          <a:p>
            <a:fld id="{81277378-4436-FF41-84E1-F62C94427E75}" type="slidenum">
              <a:rPr kumimoji="1" lang="zh-CN" altLang="en-US" smtClean="0"/>
              <a:t>7</a:t>
            </a:fld>
            <a:endParaRPr kumimoji="1" lang="zh-CN" altLang="en-US"/>
          </a:p>
        </p:txBody>
      </p:sp>
    </p:spTree>
    <p:extLst>
      <p:ext uri="{BB962C8B-B14F-4D97-AF65-F5344CB8AC3E}">
        <p14:creationId xmlns:p14="http://schemas.microsoft.com/office/powerpoint/2010/main" val="3973299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277378-4436-FF41-84E1-F62C94427E75}" type="slidenum">
              <a:rPr kumimoji="1" lang="zh-CN" altLang="en-US" smtClean="0"/>
              <a:t>8</a:t>
            </a:fld>
            <a:endParaRPr kumimoji="1" lang="zh-CN" altLang="en-US"/>
          </a:p>
        </p:txBody>
      </p:sp>
    </p:spTree>
    <p:extLst>
      <p:ext uri="{BB962C8B-B14F-4D97-AF65-F5344CB8AC3E}">
        <p14:creationId xmlns:p14="http://schemas.microsoft.com/office/powerpoint/2010/main" val="2977582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 significance level of 0.01</a:t>
            </a:r>
          </a:p>
        </p:txBody>
      </p:sp>
      <p:sp>
        <p:nvSpPr>
          <p:cNvPr id="4" name="Slide Number Placeholder 3"/>
          <p:cNvSpPr>
            <a:spLocks noGrp="1"/>
          </p:cNvSpPr>
          <p:nvPr>
            <p:ph type="sldNum" sz="quarter" idx="5"/>
          </p:nvPr>
        </p:nvSpPr>
        <p:spPr/>
        <p:txBody>
          <a:bodyPr/>
          <a:lstStyle/>
          <a:p>
            <a:fld id="{81277378-4436-FF41-84E1-F62C94427E75}" type="slidenum">
              <a:rPr kumimoji="1" lang="zh-CN" altLang="en-US" smtClean="0"/>
              <a:t>9</a:t>
            </a:fld>
            <a:endParaRPr kumimoji="1" lang="zh-CN" altLang="en-US"/>
          </a:p>
        </p:txBody>
      </p:sp>
    </p:spTree>
    <p:extLst>
      <p:ext uri="{BB962C8B-B14F-4D97-AF65-F5344CB8AC3E}">
        <p14:creationId xmlns:p14="http://schemas.microsoft.com/office/powerpoint/2010/main" val="186544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for further refinement, we should research on those spikes to see what caused active power to be significant outliers and maybe insert event variables to better fit the model</a:t>
            </a:r>
          </a:p>
          <a:p>
            <a:endParaRPr kumimoji="1" lang="zh-CN" altLang="en-US" dirty="0"/>
          </a:p>
        </p:txBody>
      </p:sp>
      <p:sp>
        <p:nvSpPr>
          <p:cNvPr id="4" name="灯片编号占位符 3"/>
          <p:cNvSpPr>
            <a:spLocks noGrp="1"/>
          </p:cNvSpPr>
          <p:nvPr>
            <p:ph type="sldNum" sz="quarter" idx="5"/>
          </p:nvPr>
        </p:nvSpPr>
        <p:spPr/>
        <p:txBody>
          <a:bodyPr/>
          <a:lstStyle/>
          <a:p>
            <a:fld id="{81277378-4436-FF41-84E1-F62C94427E75}" type="slidenum">
              <a:rPr kumimoji="1" lang="zh-CN" altLang="en-US" smtClean="0"/>
              <a:t>10</a:t>
            </a:fld>
            <a:endParaRPr kumimoji="1" lang="zh-CN" altLang="en-US"/>
          </a:p>
        </p:txBody>
      </p:sp>
    </p:spTree>
    <p:extLst>
      <p:ext uri="{BB962C8B-B14F-4D97-AF65-F5344CB8AC3E}">
        <p14:creationId xmlns:p14="http://schemas.microsoft.com/office/powerpoint/2010/main" val="2766151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277378-4436-FF41-84E1-F62C94427E75}"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73135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1277378-4436-FF41-84E1-F62C94427E75}" type="slidenum">
              <a:rPr kumimoji="1" lang="zh-CN" altLang="en-US" smtClean="0"/>
              <a:t>12</a:t>
            </a:fld>
            <a:endParaRPr kumimoji="1" lang="zh-CN" altLang="en-US"/>
          </a:p>
        </p:txBody>
      </p:sp>
    </p:spTree>
    <p:extLst>
      <p:ext uri="{BB962C8B-B14F-4D97-AF65-F5344CB8AC3E}">
        <p14:creationId xmlns:p14="http://schemas.microsoft.com/office/powerpoint/2010/main" val="964519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5.sv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svg"/><Relationship Id="rId9" Type="http://schemas.openxmlformats.org/officeDocument/2006/relationships/image" Target="../media/image58.png"/></Relationships>
</file>

<file path=ppt/slides/_rels/slide11.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1.svg"/></Relationships>
</file>

<file path=ppt/slides/_rels/slide1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1.svg"/></Relationships>
</file>

<file path=ppt/slides/_rels/slide2.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33.png"/><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8.svg"/><Relationship Id="rId11" Type="http://schemas.openxmlformats.org/officeDocument/2006/relationships/image" Target="../media/image31.png"/><Relationship Id="rId5" Type="http://schemas.openxmlformats.org/officeDocument/2006/relationships/image" Target="../media/image27.png"/><Relationship Id="rId10" Type="http://schemas.openxmlformats.org/officeDocument/2006/relationships/image" Target="../media/image30.png"/><Relationship Id="rId4" Type="http://schemas.openxmlformats.org/officeDocument/2006/relationships/image" Target="../media/image12.svg"/><Relationship Id="rId9"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2.png"/><Relationship Id="rId7"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23.svg"/><Relationship Id="rId9" Type="http://schemas.openxmlformats.org/officeDocument/2006/relationships/image" Target="../media/image41.png"/></Relationships>
</file>

<file path=ppt/slides/_rels/slide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svg"/><Relationship Id="rId9" Type="http://schemas.openxmlformats.org/officeDocument/2006/relationships/image" Target="../media/image48.png"/></Relationships>
</file>

<file path=ppt/slides/_rels/slide9.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D5C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133204">
            <a:off x="-1353041" y="-3276255"/>
            <a:ext cx="13676622" cy="17292281"/>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111384">
            <a:off x="14901114" y="-692676"/>
            <a:ext cx="12122938" cy="11672351"/>
          </a:xfrm>
          <a:prstGeom prst="rect">
            <a:avLst/>
          </a:prstGeom>
        </p:spPr>
      </p:pic>
      <p:pic>
        <p:nvPicPr>
          <p:cNvPr id="4" name="Picture 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491620">
            <a:off x="-213391" y="-446545"/>
            <a:ext cx="13664723" cy="3403758"/>
          </a:xfrm>
          <a:prstGeom prst="rect">
            <a:avLst/>
          </a:prstGeom>
        </p:spPr>
      </p:pic>
      <p:pic>
        <p:nvPicPr>
          <p:cNvPr id="5" name="Picture 5"/>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5119339" y="-705410"/>
            <a:ext cx="6337322" cy="4136543"/>
          </a:xfrm>
          <a:prstGeom prst="rect">
            <a:avLst/>
          </a:prstGeom>
        </p:spPr>
      </p:pic>
      <p:pic>
        <p:nvPicPr>
          <p:cNvPr id="6" name="Picture 6"/>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2292806">
            <a:off x="8891850" y="8378163"/>
            <a:ext cx="4308252" cy="3524933"/>
          </a:xfrm>
          <a:prstGeom prst="rect">
            <a:avLst/>
          </a:prstGeom>
        </p:spPr>
      </p:pic>
      <p:grpSp>
        <p:nvGrpSpPr>
          <p:cNvPr id="7" name="Group 7"/>
          <p:cNvGrpSpPr/>
          <p:nvPr/>
        </p:nvGrpSpPr>
        <p:grpSpPr>
          <a:xfrm>
            <a:off x="1319799" y="3581153"/>
            <a:ext cx="12033709" cy="4231928"/>
            <a:chOff x="0" y="200025"/>
            <a:chExt cx="16044945" cy="5642572"/>
          </a:xfrm>
        </p:grpSpPr>
        <p:sp>
          <p:nvSpPr>
            <p:cNvPr id="8" name="TextBox 8"/>
            <p:cNvSpPr txBox="1"/>
            <p:nvPr/>
          </p:nvSpPr>
          <p:spPr>
            <a:xfrm>
              <a:off x="0" y="200025"/>
              <a:ext cx="16044945" cy="5642572"/>
            </a:xfrm>
            <a:prstGeom prst="rect">
              <a:avLst/>
            </a:prstGeom>
          </p:spPr>
          <p:txBody>
            <a:bodyPr lIns="0" tIns="0" rIns="0" bIns="0" rtlCol="0" anchor="t">
              <a:spAutoFit/>
            </a:bodyPr>
            <a:lstStyle/>
            <a:p>
              <a:pPr>
                <a:lnSpc>
                  <a:spcPts val="11000"/>
                </a:lnSpc>
              </a:pPr>
              <a:r>
                <a:rPr lang="en-US" altLang="zh-CN" sz="9600" spc="-140" dirty="0">
                  <a:solidFill>
                    <a:schemeClr val="bg1"/>
                  </a:solidFill>
                  <a:latin typeface="Tenor Sans"/>
                </a:rPr>
                <a:t>Wind Power Forecasting</a:t>
              </a:r>
            </a:p>
            <a:p>
              <a:pPr>
                <a:lnSpc>
                  <a:spcPts val="11000"/>
                </a:lnSpc>
              </a:pPr>
              <a:endParaRPr lang="en-US" sz="11000" spc="-220" dirty="0">
                <a:solidFill>
                  <a:schemeClr val="bg1"/>
                </a:solidFill>
                <a:latin typeface="Times New Roman" panose="02020603050405020304" pitchFamily="18" charset="0"/>
                <a:cs typeface="Times New Roman" panose="02020603050405020304" pitchFamily="18" charset="0"/>
              </a:endParaRPr>
            </a:p>
          </p:txBody>
        </p:sp>
        <p:sp>
          <p:nvSpPr>
            <p:cNvPr id="9" name="TextBox 9"/>
            <p:cNvSpPr txBox="1"/>
            <p:nvPr/>
          </p:nvSpPr>
          <p:spPr>
            <a:xfrm>
              <a:off x="0" y="4705240"/>
              <a:ext cx="12499297" cy="710537"/>
            </a:xfrm>
            <a:prstGeom prst="rect">
              <a:avLst/>
            </a:prstGeom>
          </p:spPr>
          <p:txBody>
            <a:bodyPr lIns="0" tIns="0" rIns="0" bIns="0" rtlCol="0" anchor="t">
              <a:spAutoFit/>
            </a:bodyPr>
            <a:lstStyle/>
            <a:p>
              <a:pPr>
                <a:lnSpc>
                  <a:spcPts val="4480"/>
                </a:lnSpc>
                <a:spcBef>
                  <a:spcPct val="0"/>
                </a:spcBef>
              </a:pPr>
              <a:r>
                <a:rPr lang="en-US" sz="3200" dirty="0">
                  <a:solidFill>
                    <a:srgbClr val="F4F4F4"/>
                  </a:solidFill>
                  <a:latin typeface="Clear Sans Regular"/>
                </a:rPr>
                <a:t>Section A - Yi Ding, </a:t>
              </a:r>
              <a:r>
                <a:rPr lang="en-US" sz="3200" dirty="0" err="1">
                  <a:solidFill>
                    <a:srgbClr val="F4F4F4"/>
                  </a:solidFill>
                  <a:latin typeface="Clear Sans Regular"/>
                </a:rPr>
                <a:t>Yuqi</a:t>
              </a:r>
              <a:r>
                <a:rPr lang="en-US" sz="3200" dirty="0">
                  <a:solidFill>
                    <a:srgbClr val="F4F4F4"/>
                  </a:solidFill>
                  <a:latin typeface="Clear Sans Regular"/>
                </a:rPr>
                <a:t> Wang</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 name="TextBox 5"/>
          <p:cNvSpPr txBox="1"/>
          <p:nvPr/>
        </p:nvSpPr>
        <p:spPr>
          <a:xfrm>
            <a:off x="834224" y="8523560"/>
            <a:ext cx="16078200" cy="1107996"/>
          </a:xfrm>
          <a:prstGeom prst="rect">
            <a:avLst/>
          </a:prstGeom>
        </p:spPr>
        <p:txBody>
          <a:bodyPr wrap="square" lIns="0" tIns="0" rIns="0" bIns="0" rtlCol="0" anchor="t">
            <a:spAutoFit/>
          </a:bodyPr>
          <a:lstStyle/>
          <a:p>
            <a:pPr>
              <a:spcBef>
                <a:spcPct val="0"/>
              </a:spcBef>
            </a:pPr>
            <a:r>
              <a:rPr lang="en-US" sz="2400" dirty="0">
                <a:solidFill>
                  <a:srgbClr val="994C38"/>
                </a:solidFill>
                <a:latin typeface="Clear Sans Regular"/>
              </a:rPr>
              <a:t>The RMSE is 10652.1, the lowest among all the models tested. The residuals are white noise</a:t>
            </a:r>
            <a:r>
              <a:rPr lang="zh-CN" altLang="en-US" sz="2400" dirty="0">
                <a:solidFill>
                  <a:srgbClr val="994C38"/>
                </a:solidFill>
                <a:latin typeface="Clear Sans Regular"/>
              </a:rPr>
              <a:t> </a:t>
            </a:r>
            <a:r>
              <a:rPr lang="en-US" altLang="zh-CN" sz="2400" dirty="0">
                <a:solidFill>
                  <a:srgbClr val="994C38"/>
                </a:solidFill>
                <a:latin typeface="Clear Sans Regular"/>
              </a:rPr>
              <a:t>at 1% significant level.</a:t>
            </a:r>
          </a:p>
          <a:p>
            <a:pPr>
              <a:spcBef>
                <a:spcPct val="0"/>
              </a:spcBef>
            </a:pPr>
            <a:endParaRPr lang="en-US" sz="2400" dirty="0">
              <a:solidFill>
                <a:srgbClr val="994C38"/>
              </a:solidFill>
              <a:latin typeface="Clear Sans Regular"/>
            </a:endParaRPr>
          </a:p>
          <a:p>
            <a:pPr>
              <a:spcBef>
                <a:spcPct val="0"/>
              </a:spcBef>
            </a:pPr>
            <a:r>
              <a:rPr lang="en-US" sz="2400" dirty="0">
                <a:solidFill>
                  <a:srgbClr val="994C38"/>
                </a:solidFill>
                <a:latin typeface="Clear Sans Regular"/>
              </a:rPr>
              <a:t>From residuals plot, there</a:t>
            </a:r>
            <a:r>
              <a:rPr lang="zh-CN" altLang="en-US" sz="2400" dirty="0">
                <a:solidFill>
                  <a:srgbClr val="994C38"/>
                </a:solidFill>
                <a:latin typeface="Clear Sans Regular"/>
              </a:rPr>
              <a:t> </a:t>
            </a:r>
            <a:r>
              <a:rPr lang="en-US" altLang="zh-CN" sz="2400" dirty="0">
                <a:solidFill>
                  <a:srgbClr val="994C38"/>
                </a:solidFill>
                <a:latin typeface="Clear Sans Regular"/>
              </a:rPr>
              <a:t>are significant spike and fluctuations, which may be caused by extreme weather or climate.</a:t>
            </a:r>
            <a:endParaRPr lang="en-US" sz="2400" dirty="0">
              <a:solidFill>
                <a:srgbClr val="994C38"/>
              </a:solidFill>
              <a:latin typeface="Clear Sans Regular"/>
            </a:endParaRPr>
          </a:p>
        </p:txBody>
      </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626234">
            <a:off x="4866649" y="-2106152"/>
            <a:ext cx="3567765" cy="5057399"/>
          </a:xfrm>
          <a:prstGeom prst="rect">
            <a:avLst/>
          </a:prstGeom>
        </p:spPr>
      </p:pic>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375464" y="6940156"/>
            <a:ext cx="5452752" cy="1358231"/>
          </a:xfrm>
          <a:prstGeom prst="rect">
            <a:avLst/>
          </a:prstGeom>
        </p:spPr>
      </p:pic>
      <p:sp>
        <p:nvSpPr>
          <p:cNvPr id="2" name="TextBox 2"/>
          <p:cNvSpPr txBox="1"/>
          <p:nvPr/>
        </p:nvSpPr>
        <p:spPr>
          <a:xfrm>
            <a:off x="762000" y="647700"/>
            <a:ext cx="11353800" cy="1077218"/>
          </a:xfrm>
          <a:prstGeom prst="rect">
            <a:avLst/>
          </a:prstGeom>
        </p:spPr>
        <p:txBody>
          <a:bodyPr wrap="square" lIns="0" tIns="0" rIns="0" bIns="0" rtlCol="0" anchor="t">
            <a:spAutoFit/>
          </a:bodyPr>
          <a:lstStyle/>
          <a:p>
            <a:pPr>
              <a:lnSpc>
                <a:spcPts val="8400"/>
              </a:lnSpc>
            </a:pPr>
            <a:r>
              <a:rPr lang="en-US" sz="7000" spc="-140" dirty="0">
                <a:solidFill>
                  <a:srgbClr val="994C38"/>
                </a:solidFill>
                <a:latin typeface="Tenor Sans"/>
              </a:rPr>
              <a:t>Final Model: ARIMA(2,0,2)</a:t>
            </a:r>
            <a:endParaRPr lang="en-US" sz="3200" spc="-140" dirty="0">
              <a:solidFill>
                <a:srgbClr val="994C38"/>
              </a:solidFill>
              <a:latin typeface="Tenor Sans"/>
            </a:endParaRPr>
          </a:p>
        </p:txBody>
      </p:sp>
      <p:pic>
        <p:nvPicPr>
          <p:cNvPr id="4" name="Picture 3" descr="Text&#10;&#10;Description automatically generated">
            <a:extLst>
              <a:ext uri="{FF2B5EF4-FFF2-40B4-BE49-F238E27FC236}">
                <a16:creationId xmlns:a16="http://schemas.microsoft.com/office/drawing/2014/main" id="{DE4CC025-077F-0069-CED9-A9505CB510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25200" y="2316557"/>
            <a:ext cx="6400800" cy="2013076"/>
          </a:xfrm>
          <a:prstGeom prst="rect">
            <a:avLst/>
          </a:prstGeom>
        </p:spPr>
      </p:pic>
      <p:pic>
        <p:nvPicPr>
          <p:cNvPr id="13" name="Picture 12">
            <a:extLst>
              <a:ext uri="{FF2B5EF4-FFF2-40B4-BE49-F238E27FC236}">
                <a16:creationId xmlns:a16="http://schemas.microsoft.com/office/drawing/2014/main" id="{7428AD67-C631-5493-818A-1D2A58A0C8C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25200" y="4463480"/>
            <a:ext cx="6400800" cy="780942"/>
          </a:xfrm>
          <a:prstGeom prst="rect">
            <a:avLst/>
          </a:prstGeom>
        </p:spPr>
      </p:pic>
      <p:pic>
        <p:nvPicPr>
          <p:cNvPr id="17" name="Picture 16" descr="Text&#10;&#10;Description automatically generated">
            <a:extLst>
              <a:ext uri="{FF2B5EF4-FFF2-40B4-BE49-F238E27FC236}">
                <a16:creationId xmlns:a16="http://schemas.microsoft.com/office/drawing/2014/main" id="{1100CD94-6DBC-827F-76CA-83D13884D66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25200" y="5378269"/>
            <a:ext cx="6400800" cy="1336714"/>
          </a:xfrm>
          <a:prstGeom prst="rect">
            <a:avLst/>
          </a:prstGeom>
        </p:spPr>
      </p:pic>
      <p:pic>
        <p:nvPicPr>
          <p:cNvPr id="19" name="Picture 18" descr="Chart&#10;&#10;Description automatically generated">
            <a:extLst>
              <a:ext uri="{FF2B5EF4-FFF2-40B4-BE49-F238E27FC236}">
                <a16:creationId xmlns:a16="http://schemas.microsoft.com/office/drawing/2014/main" id="{C075DF90-544A-23A6-962A-3856B38BAE9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8200" y="2316557"/>
            <a:ext cx="9144000" cy="565388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F624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050559">
            <a:off x="11848608" y="1853281"/>
            <a:ext cx="8773114" cy="9689182"/>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789725" y="-245829"/>
            <a:ext cx="5633785" cy="3677325"/>
          </a:xfrm>
          <a:prstGeom prst="rect">
            <a:avLst/>
          </a:prstGeom>
        </p:spPr>
      </p:pic>
      <p:sp>
        <p:nvSpPr>
          <p:cNvPr id="5" name="TextBox 5"/>
          <p:cNvSpPr txBox="1"/>
          <p:nvPr/>
        </p:nvSpPr>
        <p:spPr>
          <a:xfrm>
            <a:off x="1028700" y="1021556"/>
            <a:ext cx="12153900" cy="1077218"/>
          </a:xfrm>
          <a:prstGeom prst="rect">
            <a:avLst/>
          </a:prstGeom>
        </p:spPr>
        <p:txBody>
          <a:bodyPr wrap="square" lIns="0" tIns="0" rIns="0" bIns="0" rtlCol="0" anchor="t">
            <a:spAutoFit/>
          </a:bodyPr>
          <a:lstStyle/>
          <a:p>
            <a:pPr marL="0" marR="0" lvl="0" indent="0" algn="l" defTabSz="914400" rtl="0" eaLnBrk="1" fontAlgn="auto" latinLnBrk="0" hangingPunct="1">
              <a:lnSpc>
                <a:spcPts val="8400"/>
              </a:lnSpc>
              <a:spcBef>
                <a:spcPts val="0"/>
              </a:spcBef>
              <a:spcAft>
                <a:spcPts val="0"/>
              </a:spcAft>
              <a:buClrTx/>
              <a:buSzTx/>
              <a:buFontTx/>
              <a:buNone/>
              <a:tabLst/>
              <a:defRPr/>
            </a:pPr>
            <a:r>
              <a:rPr lang="en-US" sz="7000" spc="-140" dirty="0">
                <a:solidFill>
                  <a:srgbClr val="F4F4F4"/>
                </a:solidFill>
                <a:latin typeface="Tenor Sans"/>
              </a:rPr>
              <a:t>Forecast</a:t>
            </a:r>
            <a:r>
              <a:rPr kumimoji="0" lang="en-US" sz="7000" b="0" i="0" u="none" strike="noStrike" kern="1200" cap="none" spc="-140" normalizeH="0" baseline="0" noProof="0" dirty="0">
                <a:ln>
                  <a:noFill/>
                </a:ln>
                <a:solidFill>
                  <a:srgbClr val="F4F4F4"/>
                </a:solidFill>
                <a:effectLst/>
                <a:uLnTx/>
                <a:uFillTx/>
                <a:latin typeface="Tenor Sans"/>
                <a:ea typeface="+mn-ea"/>
                <a:cs typeface="+mn-cs"/>
              </a:rPr>
              <a:t>s from Final Model</a:t>
            </a:r>
          </a:p>
        </p:txBody>
      </p:sp>
      <p:pic>
        <p:nvPicPr>
          <p:cNvPr id="7" name="Picture 6" descr="Chart&#10;&#10;Description automatically generated">
            <a:extLst>
              <a:ext uri="{FF2B5EF4-FFF2-40B4-BE49-F238E27FC236}">
                <a16:creationId xmlns:a16="http://schemas.microsoft.com/office/drawing/2014/main" id="{29DE025A-BA53-FDBD-8371-D3A99C12D2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3000" y="2476500"/>
            <a:ext cx="10605871" cy="6557785"/>
          </a:xfrm>
          <a:prstGeom prst="rect">
            <a:avLst/>
          </a:prstGeom>
        </p:spPr>
      </p:pic>
    </p:spTree>
    <p:extLst>
      <p:ext uri="{BB962C8B-B14F-4D97-AF65-F5344CB8AC3E}">
        <p14:creationId xmlns:p14="http://schemas.microsoft.com/office/powerpoint/2010/main" val="1958508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F624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050559">
            <a:off x="11848608" y="1853281"/>
            <a:ext cx="8773114" cy="9689182"/>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789725" y="-245829"/>
            <a:ext cx="5633785" cy="3677325"/>
          </a:xfrm>
          <a:prstGeom prst="rect">
            <a:avLst/>
          </a:prstGeom>
        </p:spPr>
      </p:pic>
      <p:sp>
        <p:nvSpPr>
          <p:cNvPr id="5" name="TextBox 5"/>
          <p:cNvSpPr txBox="1"/>
          <p:nvPr/>
        </p:nvSpPr>
        <p:spPr>
          <a:xfrm>
            <a:off x="1028700" y="1021556"/>
            <a:ext cx="12153900" cy="1077218"/>
          </a:xfrm>
          <a:prstGeom prst="rect">
            <a:avLst/>
          </a:prstGeom>
        </p:spPr>
        <p:txBody>
          <a:bodyPr wrap="square" lIns="0" tIns="0" rIns="0" bIns="0" rtlCol="0" anchor="t">
            <a:spAutoFit/>
          </a:bodyPr>
          <a:lstStyle/>
          <a:p>
            <a:pPr>
              <a:lnSpc>
                <a:spcPts val="8400"/>
              </a:lnSpc>
            </a:pPr>
            <a:r>
              <a:rPr lang="en-US" sz="7000" spc="-140" dirty="0">
                <a:solidFill>
                  <a:srgbClr val="F4F4F4"/>
                </a:solidFill>
                <a:latin typeface="Tenor Sans"/>
              </a:rPr>
              <a:t>Forecasts from Final Model</a:t>
            </a:r>
          </a:p>
        </p:txBody>
      </p:sp>
      <p:graphicFrame>
        <p:nvGraphicFramePr>
          <p:cNvPr id="4" name="Table 5">
            <a:extLst>
              <a:ext uri="{FF2B5EF4-FFF2-40B4-BE49-F238E27FC236}">
                <a16:creationId xmlns:a16="http://schemas.microsoft.com/office/drawing/2014/main" id="{7B54B99D-44A5-73A8-BFA8-9A813A9BBF0B}"/>
              </a:ext>
            </a:extLst>
          </p:cNvPr>
          <p:cNvGraphicFramePr>
            <a:graphicFrameLocks noGrp="1"/>
          </p:cNvGraphicFramePr>
          <p:nvPr>
            <p:extLst>
              <p:ext uri="{D42A27DB-BD31-4B8C-83A1-F6EECF244321}">
                <p14:modId xmlns:p14="http://schemas.microsoft.com/office/powerpoint/2010/main" val="2344987323"/>
              </p:ext>
            </p:extLst>
          </p:nvPr>
        </p:nvGraphicFramePr>
        <p:xfrm>
          <a:off x="1066800" y="3048033"/>
          <a:ext cx="13716000" cy="3297020"/>
        </p:xfrm>
        <a:graphic>
          <a:graphicData uri="http://schemas.openxmlformats.org/drawingml/2006/table">
            <a:tbl>
              <a:tblPr firstRow="1" bandRow="1">
                <a:tableStyleId>{9DCAF9ED-07DC-4A11-8D7F-57B35C25682E}</a:tableStyleId>
              </a:tblPr>
              <a:tblGrid>
                <a:gridCol w="2104757">
                  <a:extLst>
                    <a:ext uri="{9D8B030D-6E8A-4147-A177-3AD203B41FA5}">
                      <a16:colId xmlns:a16="http://schemas.microsoft.com/office/drawing/2014/main" val="3784951598"/>
                    </a:ext>
                  </a:extLst>
                </a:gridCol>
                <a:gridCol w="3229243">
                  <a:extLst>
                    <a:ext uri="{9D8B030D-6E8A-4147-A177-3AD203B41FA5}">
                      <a16:colId xmlns:a16="http://schemas.microsoft.com/office/drawing/2014/main" val="1401948098"/>
                    </a:ext>
                  </a:extLst>
                </a:gridCol>
                <a:gridCol w="2438400">
                  <a:extLst>
                    <a:ext uri="{9D8B030D-6E8A-4147-A177-3AD203B41FA5}">
                      <a16:colId xmlns:a16="http://schemas.microsoft.com/office/drawing/2014/main" val="191278938"/>
                    </a:ext>
                  </a:extLst>
                </a:gridCol>
                <a:gridCol w="2438400">
                  <a:extLst>
                    <a:ext uri="{9D8B030D-6E8A-4147-A177-3AD203B41FA5}">
                      <a16:colId xmlns:a16="http://schemas.microsoft.com/office/drawing/2014/main" val="1120382175"/>
                    </a:ext>
                  </a:extLst>
                </a:gridCol>
                <a:gridCol w="3505200">
                  <a:extLst>
                    <a:ext uri="{9D8B030D-6E8A-4147-A177-3AD203B41FA5}">
                      <a16:colId xmlns:a16="http://schemas.microsoft.com/office/drawing/2014/main" val="1495582280"/>
                    </a:ext>
                  </a:extLst>
                </a:gridCol>
              </a:tblGrid>
              <a:tr h="685800">
                <a:tc>
                  <a:txBody>
                    <a:bodyPr/>
                    <a:lstStyle/>
                    <a:p>
                      <a:pPr algn="l"/>
                      <a:r>
                        <a:rPr lang="en-US" sz="2600" dirty="0">
                          <a:solidFill>
                            <a:schemeClr val="tx1">
                              <a:lumMod val="65000"/>
                              <a:lumOff val="35000"/>
                            </a:schemeClr>
                          </a:solidFill>
                        </a:rPr>
                        <a:t>Date</a:t>
                      </a:r>
                    </a:p>
                  </a:txBody>
                  <a:tcPr anchor="ctr">
                    <a:solidFill>
                      <a:srgbClr val="EFD5C9"/>
                    </a:solidFill>
                  </a:tcPr>
                </a:tc>
                <a:tc>
                  <a:txBody>
                    <a:bodyPr/>
                    <a:lstStyle/>
                    <a:p>
                      <a:pPr algn="l"/>
                      <a:r>
                        <a:rPr lang="en-US" sz="2600" dirty="0">
                          <a:solidFill>
                            <a:schemeClr val="tx1">
                              <a:lumMod val="65000"/>
                              <a:lumOff val="35000"/>
                            </a:schemeClr>
                          </a:solidFill>
                        </a:rPr>
                        <a:t>Ambient Temperature</a:t>
                      </a:r>
                    </a:p>
                  </a:txBody>
                  <a:tcPr anchor="ctr">
                    <a:solidFill>
                      <a:srgbClr val="EFD5C9"/>
                    </a:solidFill>
                  </a:tcPr>
                </a:tc>
                <a:tc>
                  <a:txBody>
                    <a:bodyPr/>
                    <a:lstStyle/>
                    <a:p>
                      <a:pPr algn="l"/>
                      <a:r>
                        <a:rPr lang="en-US" sz="2600" dirty="0">
                          <a:solidFill>
                            <a:schemeClr val="tx1">
                              <a:lumMod val="65000"/>
                              <a:lumOff val="35000"/>
                            </a:schemeClr>
                          </a:solidFill>
                        </a:rPr>
                        <a:t>Wind Direction</a:t>
                      </a:r>
                    </a:p>
                  </a:txBody>
                  <a:tcPr anchor="ctr">
                    <a:solidFill>
                      <a:srgbClr val="EFD5C9"/>
                    </a:solidFill>
                  </a:tcPr>
                </a:tc>
                <a:tc>
                  <a:txBody>
                    <a:bodyPr/>
                    <a:lstStyle/>
                    <a:p>
                      <a:pPr algn="l"/>
                      <a:r>
                        <a:rPr lang="en-US" sz="2600" dirty="0">
                          <a:solidFill>
                            <a:schemeClr val="tx1">
                              <a:lumMod val="65000"/>
                              <a:lumOff val="35000"/>
                            </a:schemeClr>
                          </a:solidFill>
                        </a:rPr>
                        <a:t>Wind Speed</a:t>
                      </a:r>
                    </a:p>
                  </a:txBody>
                  <a:tcPr anchor="ctr">
                    <a:solidFill>
                      <a:srgbClr val="EFD5C9"/>
                    </a:solidFill>
                  </a:tcPr>
                </a:tc>
                <a:tc>
                  <a:txBody>
                    <a:bodyPr/>
                    <a:lstStyle/>
                    <a:p>
                      <a:pPr algn="l"/>
                      <a:r>
                        <a:rPr lang="en-US" sz="2600" dirty="0">
                          <a:solidFill>
                            <a:schemeClr val="tx1">
                              <a:lumMod val="65000"/>
                              <a:lumOff val="35000"/>
                            </a:schemeClr>
                          </a:solidFill>
                        </a:rPr>
                        <a:t>Active Power Forecast</a:t>
                      </a:r>
                    </a:p>
                  </a:txBody>
                  <a:tcPr anchor="ctr">
                    <a:solidFill>
                      <a:srgbClr val="EFD5C9"/>
                    </a:solidFill>
                  </a:tcPr>
                </a:tc>
                <a:extLst>
                  <a:ext uri="{0D108BD9-81ED-4DB2-BD59-A6C34878D82A}">
                    <a16:rowId xmlns:a16="http://schemas.microsoft.com/office/drawing/2014/main" val="2714329705"/>
                  </a:ext>
                </a:extLst>
              </a:tr>
              <a:tr h="522244">
                <a:tc>
                  <a:txBody>
                    <a:bodyPr/>
                    <a:lstStyle/>
                    <a:p>
                      <a:pPr algn="l"/>
                      <a:r>
                        <a:rPr lang="en-US" sz="2600" dirty="0">
                          <a:solidFill>
                            <a:schemeClr val="tx1">
                              <a:lumMod val="65000"/>
                              <a:lumOff val="35000"/>
                            </a:schemeClr>
                          </a:solidFill>
                        </a:rPr>
                        <a:t>3/31/2020</a:t>
                      </a:r>
                    </a:p>
                  </a:txBody>
                  <a:tcPr anchor="ctr"/>
                </a:tc>
                <a:tc>
                  <a:txBody>
                    <a:bodyPr/>
                    <a:lstStyle/>
                    <a:p>
                      <a:pPr algn="l"/>
                      <a:r>
                        <a:rPr lang="en-US" sz="2600" dirty="0">
                          <a:solidFill>
                            <a:schemeClr val="tx1">
                              <a:lumMod val="65000"/>
                              <a:lumOff val="35000"/>
                            </a:schemeClr>
                          </a:solidFill>
                        </a:rPr>
                        <a:t>35.25</a:t>
                      </a:r>
                    </a:p>
                  </a:txBody>
                  <a:tcPr anchor="ctr"/>
                </a:tc>
                <a:tc>
                  <a:txBody>
                    <a:bodyPr/>
                    <a:lstStyle/>
                    <a:p>
                      <a:pPr algn="l"/>
                      <a:r>
                        <a:rPr lang="en-US" sz="2600" dirty="0">
                          <a:solidFill>
                            <a:schemeClr val="tx1">
                              <a:lumMod val="65000"/>
                              <a:lumOff val="35000"/>
                            </a:schemeClr>
                          </a:solidFill>
                        </a:rPr>
                        <a:t>142.25</a:t>
                      </a:r>
                    </a:p>
                  </a:txBody>
                  <a:tcPr anchor="ctr"/>
                </a:tc>
                <a:tc>
                  <a:txBody>
                    <a:bodyPr/>
                    <a:lstStyle/>
                    <a:p>
                      <a:pPr algn="l"/>
                      <a:r>
                        <a:rPr lang="en-US" sz="2600" dirty="0">
                          <a:solidFill>
                            <a:schemeClr val="tx1">
                              <a:lumMod val="65000"/>
                              <a:lumOff val="35000"/>
                            </a:schemeClr>
                          </a:solidFill>
                        </a:rPr>
                        <a:t>5.73</a:t>
                      </a:r>
                    </a:p>
                  </a:txBody>
                  <a:tcPr anchor="ctr"/>
                </a:tc>
                <a:tc>
                  <a:txBody>
                    <a:bodyPr/>
                    <a:lstStyle/>
                    <a:p>
                      <a:pPr algn="l"/>
                      <a:r>
                        <a:rPr lang="en-US" sz="2600" dirty="0">
                          <a:solidFill>
                            <a:schemeClr val="tx1">
                              <a:lumMod val="65000"/>
                              <a:lumOff val="35000"/>
                            </a:schemeClr>
                          </a:solidFill>
                        </a:rPr>
                        <a:t>95329.62</a:t>
                      </a:r>
                    </a:p>
                  </a:txBody>
                  <a:tcPr anchor="ctr"/>
                </a:tc>
                <a:extLst>
                  <a:ext uri="{0D108BD9-81ED-4DB2-BD59-A6C34878D82A}">
                    <a16:rowId xmlns:a16="http://schemas.microsoft.com/office/drawing/2014/main" val="743091231"/>
                  </a:ext>
                </a:extLst>
              </a:tr>
              <a:tr h="522244">
                <a:tc>
                  <a:txBody>
                    <a:bodyPr/>
                    <a:lstStyle/>
                    <a:p>
                      <a:pPr algn="l"/>
                      <a:r>
                        <a:rPr lang="en-US" sz="2600" dirty="0">
                          <a:solidFill>
                            <a:schemeClr val="tx1">
                              <a:lumMod val="65000"/>
                              <a:lumOff val="35000"/>
                            </a:schemeClr>
                          </a:solidFill>
                        </a:rPr>
                        <a:t>4/1/2020</a:t>
                      </a:r>
                    </a:p>
                  </a:txBody>
                  <a:tcPr anchor="ctr"/>
                </a:tc>
                <a:tc>
                  <a:txBody>
                    <a:bodyPr/>
                    <a:lstStyle/>
                    <a:p>
                      <a:pPr algn="l"/>
                      <a:r>
                        <a:rPr lang="en-US" sz="2600" dirty="0">
                          <a:solidFill>
                            <a:schemeClr val="tx1">
                              <a:lumMod val="65000"/>
                              <a:lumOff val="35000"/>
                            </a:schemeClr>
                          </a:solidFill>
                        </a:rPr>
                        <a:t>35.59</a:t>
                      </a:r>
                    </a:p>
                  </a:txBody>
                  <a:tcPr anchor="ctr"/>
                </a:tc>
                <a:tc>
                  <a:txBody>
                    <a:bodyPr/>
                    <a:lstStyle/>
                    <a:p>
                      <a:pPr algn="l"/>
                      <a:r>
                        <a:rPr lang="en-US" sz="2600" dirty="0">
                          <a:solidFill>
                            <a:schemeClr val="tx1">
                              <a:lumMod val="65000"/>
                              <a:lumOff val="35000"/>
                            </a:schemeClr>
                          </a:solidFill>
                        </a:rPr>
                        <a:t>331.22</a:t>
                      </a:r>
                    </a:p>
                  </a:txBody>
                  <a:tcPr anchor="ctr"/>
                </a:tc>
                <a:tc>
                  <a:txBody>
                    <a:bodyPr/>
                    <a:lstStyle/>
                    <a:p>
                      <a:pPr algn="l"/>
                      <a:r>
                        <a:rPr lang="en-US" sz="2600" dirty="0">
                          <a:solidFill>
                            <a:schemeClr val="tx1">
                              <a:lumMod val="65000"/>
                              <a:lumOff val="35000"/>
                            </a:schemeClr>
                          </a:solidFill>
                        </a:rPr>
                        <a:t>4.03</a:t>
                      </a:r>
                    </a:p>
                  </a:txBody>
                  <a:tcPr anchor="ctr"/>
                </a:tc>
                <a:tc>
                  <a:txBody>
                    <a:bodyPr/>
                    <a:lstStyle/>
                    <a:p>
                      <a:pPr algn="l"/>
                      <a:r>
                        <a:rPr lang="en-US" sz="2600" dirty="0">
                          <a:solidFill>
                            <a:schemeClr val="tx1">
                              <a:lumMod val="65000"/>
                              <a:lumOff val="35000"/>
                            </a:schemeClr>
                          </a:solidFill>
                        </a:rPr>
                        <a:t>38058.34</a:t>
                      </a:r>
                    </a:p>
                  </a:txBody>
                  <a:tcPr anchor="ctr"/>
                </a:tc>
                <a:extLst>
                  <a:ext uri="{0D108BD9-81ED-4DB2-BD59-A6C34878D82A}">
                    <a16:rowId xmlns:a16="http://schemas.microsoft.com/office/drawing/2014/main" val="1400350214"/>
                  </a:ext>
                </a:extLst>
              </a:tr>
              <a:tr h="522244">
                <a:tc>
                  <a:txBody>
                    <a:bodyPr/>
                    <a:lstStyle/>
                    <a:p>
                      <a:pPr algn="l"/>
                      <a:r>
                        <a:rPr lang="en-US" sz="2600" dirty="0">
                          <a:solidFill>
                            <a:schemeClr val="tx1">
                              <a:lumMod val="65000"/>
                              <a:lumOff val="35000"/>
                            </a:schemeClr>
                          </a:solidFill>
                        </a:rPr>
                        <a:t>4/2/2020</a:t>
                      </a:r>
                    </a:p>
                  </a:txBody>
                  <a:tcPr anchor="ctr"/>
                </a:tc>
                <a:tc>
                  <a:txBody>
                    <a:bodyPr/>
                    <a:lstStyle/>
                    <a:p>
                      <a:pPr algn="l"/>
                      <a:r>
                        <a:rPr lang="en-US" sz="2600" dirty="0">
                          <a:solidFill>
                            <a:schemeClr val="tx1">
                              <a:lumMod val="65000"/>
                              <a:lumOff val="35000"/>
                            </a:schemeClr>
                          </a:solidFill>
                        </a:rPr>
                        <a:t>34.68</a:t>
                      </a:r>
                    </a:p>
                  </a:txBody>
                  <a:tcPr anchor="ctr"/>
                </a:tc>
                <a:tc>
                  <a:txBody>
                    <a:bodyPr/>
                    <a:lstStyle/>
                    <a:p>
                      <a:pPr algn="l"/>
                      <a:r>
                        <a:rPr lang="en-US" sz="2600" dirty="0">
                          <a:solidFill>
                            <a:schemeClr val="tx1">
                              <a:lumMod val="65000"/>
                              <a:lumOff val="35000"/>
                            </a:schemeClr>
                          </a:solidFill>
                        </a:rPr>
                        <a:t>295.51</a:t>
                      </a:r>
                    </a:p>
                  </a:txBody>
                  <a:tcPr anchor="ctr"/>
                </a:tc>
                <a:tc>
                  <a:txBody>
                    <a:bodyPr/>
                    <a:lstStyle/>
                    <a:p>
                      <a:pPr algn="l"/>
                      <a:r>
                        <a:rPr lang="en-US" sz="2600" dirty="0">
                          <a:solidFill>
                            <a:schemeClr val="tx1">
                              <a:lumMod val="65000"/>
                              <a:lumOff val="35000"/>
                            </a:schemeClr>
                          </a:solidFill>
                        </a:rPr>
                        <a:t>3.88</a:t>
                      </a:r>
                    </a:p>
                  </a:txBody>
                  <a:tcPr anchor="ctr"/>
                </a:tc>
                <a:tc>
                  <a:txBody>
                    <a:bodyPr/>
                    <a:lstStyle/>
                    <a:p>
                      <a:pPr algn="l"/>
                      <a:r>
                        <a:rPr lang="en-US" sz="2600" dirty="0">
                          <a:solidFill>
                            <a:schemeClr val="tx1">
                              <a:lumMod val="65000"/>
                              <a:lumOff val="35000"/>
                            </a:schemeClr>
                          </a:solidFill>
                        </a:rPr>
                        <a:t>31803.43</a:t>
                      </a:r>
                    </a:p>
                  </a:txBody>
                  <a:tcPr anchor="ctr"/>
                </a:tc>
                <a:extLst>
                  <a:ext uri="{0D108BD9-81ED-4DB2-BD59-A6C34878D82A}">
                    <a16:rowId xmlns:a16="http://schemas.microsoft.com/office/drawing/2014/main" val="3250403106"/>
                  </a:ext>
                </a:extLst>
              </a:tr>
              <a:tr h="522244">
                <a:tc>
                  <a:txBody>
                    <a:bodyPr/>
                    <a:lstStyle/>
                    <a:p>
                      <a:pPr algn="l"/>
                      <a:r>
                        <a:rPr lang="en-US" sz="2600" dirty="0">
                          <a:solidFill>
                            <a:schemeClr val="tx1">
                              <a:lumMod val="65000"/>
                              <a:lumOff val="35000"/>
                            </a:schemeClr>
                          </a:solidFill>
                        </a:rPr>
                        <a:t>4/3/2020</a:t>
                      </a:r>
                    </a:p>
                  </a:txBody>
                  <a:tcPr anchor="ctr"/>
                </a:tc>
                <a:tc>
                  <a:txBody>
                    <a:bodyPr/>
                    <a:lstStyle/>
                    <a:p>
                      <a:pPr algn="l"/>
                      <a:r>
                        <a:rPr lang="en-US" sz="2600" dirty="0">
                          <a:solidFill>
                            <a:schemeClr val="tx1">
                              <a:lumMod val="65000"/>
                              <a:lumOff val="35000"/>
                            </a:schemeClr>
                          </a:solidFill>
                        </a:rPr>
                        <a:t>33.44</a:t>
                      </a:r>
                    </a:p>
                  </a:txBody>
                  <a:tcPr anchor="ctr"/>
                </a:tc>
                <a:tc>
                  <a:txBody>
                    <a:bodyPr/>
                    <a:lstStyle/>
                    <a:p>
                      <a:pPr algn="l"/>
                      <a:r>
                        <a:rPr lang="en-US" sz="2600" dirty="0">
                          <a:solidFill>
                            <a:schemeClr val="tx1">
                              <a:lumMod val="65000"/>
                              <a:lumOff val="35000"/>
                            </a:schemeClr>
                          </a:solidFill>
                        </a:rPr>
                        <a:t>239.83</a:t>
                      </a:r>
                    </a:p>
                  </a:txBody>
                  <a:tcPr anchor="ctr"/>
                </a:tc>
                <a:tc>
                  <a:txBody>
                    <a:bodyPr/>
                    <a:lstStyle/>
                    <a:p>
                      <a:pPr algn="l"/>
                      <a:r>
                        <a:rPr lang="en-US" sz="2600" dirty="0">
                          <a:solidFill>
                            <a:schemeClr val="tx1">
                              <a:lumMod val="65000"/>
                              <a:lumOff val="35000"/>
                            </a:schemeClr>
                          </a:solidFill>
                        </a:rPr>
                        <a:t>5.01</a:t>
                      </a:r>
                    </a:p>
                  </a:txBody>
                  <a:tcPr anchor="ctr"/>
                </a:tc>
                <a:tc>
                  <a:txBody>
                    <a:bodyPr/>
                    <a:lstStyle/>
                    <a:p>
                      <a:pPr algn="l"/>
                      <a:r>
                        <a:rPr lang="en-US" sz="2600" dirty="0">
                          <a:solidFill>
                            <a:schemeClr val="tx1">
                              <a:lumMod val="65000"/>
                              <a:lumOff val="35000"/>
                            </a:schemeClr>
                          </a:solidFill>
                        </a:rPr>
                        <a:t>66670.63</a:t>
                      </a:r>
                    </a:p>
                  </a:txBody>
                  <a:tcPr anchor="ctr"/>
                </a:tc>
                <a:extLst>
                  <a:ext uri="{0D108BD9-81ED-4DB2-BD59-A6C34878D82A}">
                    <a16:rowId xmlns:a16="http://schemas.microsoft.com/office/drawing/2014/main" val="831737705"/>
                  </a:ext>
                </a:extLst>
              </a:tr>
              <a:tr h="522244">
                <a:tc>
                  <a:txBody>
                    <a:bodyPr/>
                    <a:lstStyle/>
                    <a:p>
                      <a:pPr algn="l"/>
                      <a:r>
                        <a:rPr lang="en-US" sz="2600" dirty="0">
                          <a:solidFill>
                            <a:schemeClr val="tx1">
                              <a:lumMod val="65000"/>
                              <a:lumOff val="35000"/>
                            </a:schemeClr>
                          </a:solidFill>
                        </a:rPr>
                        <a:t>4/4/2020</a:t>
                      </a:r>
                    </a:p>
                  </a:txBody>
                  <a:tcPr anchor="ctr"/>
                </a:tc>
                <a:tc>
                  <a:txBody>
                    <a:bodyPr/>
                    <a:lstStyle/>
                    <a:p>
                      <a:pPr algn="l"/>
                      <a:r>
                        <a:rPr lang="en-US" sz="2600" dirty="0">
                          <a:solidFill>
                            <a:schemeClr val="tx1">
                              <a:lumMod val="65000"/>
                              <a:lumOff val="35000"/>
                            </a:schemeClr>
                          </a:solidFill>
                        </a:rPr>
                        <a:t>34.06</a:t>
                      </a:r>
                    </a:p>
                  </a:txBody>
                  <a:tcPr anchor="ctr"/>
                </a:tc>
                <a:tc>
                  <a:txBody>
                    <a:bodyPr/>
                    <a:lstStyle/>
                    <a:p>
                      <a:pPr algn="l"/>
                      <a:r>
                        <a:rPr lang="en-US" sz="2600" dirty="0">
                          <a:solidFill>
                            <a:schemeClr val="tx1">
                              <a:lumMod val="65000"/>
                              <a:lumOff val="35000"/>
                            </a:schemeClr>
                          </a:solidFill>
                        </a:rPr>
                        <a:t>279.92</a:t>
                      </a:r>
                    </a:p>
                  </a:txBody>
                  <a:tcPr anchor="ctr"/>
                </a:tc>
                <a:tc>
                  <a:txBody>
                    <a:bodyPr/>
                    <a:lstStyle/>
                    <a:p>
                      <a:pPr algn="l"/>
                      <a:r>
                        <a:rPr lang="en-US" sz="2600" dirty="0">
                          <a:solidFill>
                            <a:schemeClr val="tx1">
                              <a:lumMod val="65000"/>
                              <a:lumOff val="35000"/>
                            </a:schemeClr>
                          </a:solidFill>
                        </a:rPr>
                        <a:t>4.51</a:t>
                      </a:r>
                    </a:p>
                  </a:txBody>
                  <a:tcPr anchor="ctr"/>
                </a:tc>
                <a:tc>
                  <a:txBody>
                    <a:bodyPr/>
                    <a:lstStyle/>
                    <a:p>
                      <a:pPr algn="l"/>
                      <a:r>
                        <a:rPr lang="en-US" sz="2600" dirty="0">
                          <a:solidFill>
                            <a:schemeClr val="tx1">
                              <a:lumMod val="65000"/>
                              <a:lumOff val="35000"/>
                            </a:schemeClr>
                          </a:solidFill>
                        </a:rPr>
                        <a:t>51171.40</a:t>
                      </a:r>
                    </a:p>
                  </a:txBody>
                  <a:tcPr anchor="ctr"/>
                </a:tc>
                <a:extLst>
                  <a:ext uri="{0D108BD9-81ED-4DB2-BD59-A6C34878D82A}">
                    <a16:rowId xmlns:a16="http://schemas.microsoft.com/office/drawing/2014/main" val="770296401"/>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325312" y="-865964"/>
            <a:ext cx="13231624" cy="10801816"/>
          </a:xfrm>
          <a:prstGeom prst="rect">
            <a:avLst/>
          </a:prstGeom>
        </p:spPr>
      </p:pic>
      <p:sp>
        <p:nvSpPr>
          <p:cNvPr id="3" name="TextBox 3"/>
          <p:cNvSpPr txBox="1"/>
          <p:nvPr/>
        </p:nvSpPr>
        <p:spPr>
          <a:xfrm>
            <a:off x="1999331" y="3789219"/>
            <a:ext cx="6376859" cy="2154436"/>
          </a:xfrm>
          <a:prstGeom prst="rect">
            <a:avLst/>
          </a:prstGeom>
        </p:spPr>
        <p:txBody>
          <a:bodyPr lIns="0" tIns="0" rIns="0" bIns="0" rtlCol="0" anchor="t">
            <a:spAutoFit/>
          </a:bodyPr>
          <a:lstStyle/>
          <a:p>
            <a:pPr>
              <a:lnSpc>
                <a:spcPts val="8400"/>
              </a:lnSpc>
            </a:pPr>
            <a:r>
              <a:rPr lang="en-US" sz="7000" spc="-140" dirty="0">
                <a:solidFill>
                  <a:srgbClr val="994C38"/>
                </a:solidFill>
                <a:latin typeface="Tenor Sans"/>
              </a:rPr>
              <a:t>Business Scenario</a:t>
            </a:r>
          </a:p>
        </p:txBody>
      </p:sp>
      <p:sp>
        <p:nvSpPr>
          <p:cNvPr id="6" name="TextBox 6"/>
          <p:cNvSpPr txBox="1"/>
          <p:nvPr/>
        </p:nvSpPr>
        <p:spPr>
          <a:xfrm>
            <a:off x="9906312" y="2126528"/>
            <a:ext cx="7848600" cy="4816831"/>
          </a:xfrm>
          <a:prstGeom prst="rect">
            <a:avLst/>
          </a:prstGeom>
        </p:spPr>
        <p:txBody>
          <a:bodyPr wrap="square" lIns="0" tIns="0" rIns="0" bIns="0" rtlCol="0" anchor="t">
            <a:spAutoFit/>
          </a:bodyPr>
          <a:lstStyle/>
          <a:p>
            <a:pPr>
              <a:lnSpc>
                <a:spcPts val="2940"/>
              </a:lnSpc>
              <a:spcBef>
                <a:spcPct val="0"/>
              </a:spcBef>
            </a:pPr>
            <a:r>
              <a:rPr lang="en-US" sz="2400" dirty="0">
                <a:solidFill>
                  <a:srgbClr val="994C38"/>
                </a:solidFill>
                <a:latin typeface="Clear Sans Regular"/>
              </a:rPr>
              <a:t>Wind power forecasting plays a crucial role in optimizing the operation and integration of wind energy into the grid, ensuring a stable and reliable supply of electricity, and supporting the growth of renewable energy.</a:t>
            </a:r>
          </a:p>
          <a:p>
            <a:pPr>
              <a:lnSpc>
                <a:spcPts val="2940"/>
              </a:lnSpc>
              <a:spcBef>
                <a:spcPct val="0"/>
              </a:spcBef>
            </a:pPr>
            <a:endParaRPr lang="en-US" sz="2400" dirty="0">
              <a:solidFill>
                <a:srgbClr val="994C38"/>
              </a:solidFill>
              <a:latin typeface="Clear Sans Regular"/>
            </a:endParaRPr>
          </a:p>
          <a:p>
            <a:pPr>
              <a:lnSpc>
                <a:spcPts val="2940"/>
              </a:lnSpc>
              <a:spcBef>
                <a:spcPct val="0"/>
              </a:spcBef>
            </a:pPr>
            <a:endParaRPr lang="en-US" sz="2400" dirty="0">
              <a:solidFill>
                <a:srgbClr val="994C38"/>
              </a:solidFill>
              <a:latin typeface="Clear Sans Regular"/>
            </a:endParaRPr>
          </a:p>
          <a:p>
            <a:pPr>
              <a:lnSpc>
                <a:spcPts val="2940"/>
              </a:lnSpc>
              <a:spcBef>
                <a:spcPct val="0"/>
              </a:spcBef>
            </a:pPr>
            <a:r>
              <a:rPr lang="en-US" sz="2400" dirty="0">
                <a:solidFill>
                  <a:srgbClr val="994C38"/>
                </a:solidFill>
                <a:latin typeface="Clear Sans Regular"/>
              </a:rPr>
              <a:t>Accurate forecasts of power production are essential for:</a:t>
            </a:r>
          </a:p>
          <a:p>
            <a:pPr>
              <a:lnSpc>
                <a:spcPts val="2940"/>
              </a:lnSpc>
              <a:spcBef>
                <a:spcPct val="0"/>
              </a:spcBef>
            </a:pPr>
            <a:endParaRPr lang="en-US" sz="2400" dirty="0">
              <a:solidFill>
                <a:srgbClr val="994C38"/>
              </a:solidFill>
              <a:latin typeface="Clear Sans Regular"/>
            </a:endParaRPr>
          </a:p>
          <a:p>
            <a:pPr marL="342900" indent="-342900">
              <a:lnSpc>
                <a:spcPts val="2940"/>
              </a:lnSpc>
              <a:spcBef>
                <a:spcPct val="0"/>
              </a:spcBef>
              <a:buFont typeface="Arial" panose="020B0604020202020204" pitchFamily="34" charset="0"/>
              <a:buChar char="•"/>
            </a:pPr>
            <a:r>
              <a:rPr lang="en-US" sz="2400" dirty="0">
                <a:solidFill>
                  <a:srgbClr val="994C38"/>
                </a:solidFill>
                <a:latin typeface="Clear Sans Regular"/>
              </a:rPr>
              <a:t>Grid Stability</a:t>
            </a:r>
          </a:p>
          <a:p>
            <a:pPr marL="342900" indent="-342900">
              <a:lnSpc>
                <a:spcPts val="2940"/>
              </a:lnSpc>
              <a:spcBef>
                <a:spcPct val="0"/>
              </a:spcBef>
              <a:buFont typeface="Arial" panose="020B0604020202020204" pitchFamily="34" charset="0"/>
              <a:buChar char="•"/>
            </a:pPr>
            <a:r>
              <a:rPr lang="en-US" sz="2400" dirty="0">
                <a:solidFill>
                  <a:srgbClr val="994C38"/>
                </a:solidFill>
                <a:latin typeface="Clear Sans Regular"/>
              </a:rPr>
              <a:t>Cost Saving</a:t>
            </a:r>
          </a:p>
          <a:p>
            <a:pPr marL="342900" indent="-342900">
              <a:lnSpc>
                <a:spcPts val="2940"/>
              </a:lnSpc>
              <a:spcBef>
                <a:spcPct val="0"/>
              </a:spcBef>
              <a:buFont typeface="Arial" panose="020B0604020202020204" pitchFamily="34" charset="0"/>
              <a:buChar char="•"/>
            </a:pPr>
            <a:r>
              <a:rPr lang="en-US" sz="2400" dirty="0">
                <a:solidFill>
                  <a:srgbClr val="994C38"/>
                </a:solidFill>
                <a:latin typeface="Clear Sans Regular"/>
              </a:rPr>
              <a:t>Energy Trading</a:t>
            </a:r>
          </a:p>
          <a:p>
            <a:pPr marL="342900" indent="-342900">
              <a:lnSpc>
                <a:spcPts val="2940"/>
              </a:lnSpc>
              <a:spcBef>
                <a:spcPct val="0"/>
              </a:spcBef>
              <a:buFont typeface="Arial" panose="020B0604020202020204" pitchFamily="34" charset="0"/>
              <a:buChar char="•"/>
            </a:pPr>
            <a:r>
              <a:rPr lang="en-US" sz="2400" dirty="0">
                <a:solidFill>
                  <a:srgbClr val="994C38"/>
                </a:solidFill>
                <a:latin typeface="Clear Sans Regular"/>
              </a:rPr>
              <a:t>Renewable Energy Integration</a:t>
            </a:r>
          </a:p>
          <a:p>
            <a:pPr>
              <a:lnSpc>
                <a:spcPts val="2940"/>
              </a:lnSpc>
              <a:spcBef>
                <a:spcPct val="0"/>
              </a:spcBef>
            </a:pPr>
            <a:endParaRPr lang="en-US" sz="2400" dirty="0">
              <a:solidFill>
                <a:srgbClr val="994C38"/>
              </a:solidFill>
              <a:latin typeface="Clear Sans Regular"/>
            </a:endParaRPr>
          </a:p>
        </p:txBody>
      </p:sp>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994608">
            <a:off x="-2448828" y="-326604"/>
            <a:ext cx="4901306" cy="3199216"/>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00577">
            <a:off x="5517402" y="8015927"/>
            <a:ext cx="3562696" cy="161940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F6245"/>
        </a:solidFill>
        <a:effectLst/>
      </p:bgPr>
    </p:bg>
    <p:spTree>
      <p:nvGrpSpPr>
        <p:cNvPr id="1" name=""/>
        <p:cNvGrpSpPr/>
        <p:nvPr/>
      </p:nvGrpSpPr>
      <p:grpSpPr>
        <a:xfrm>
          <a:off x="0" y="0"/>
          <a:ext cx="0" cy="0"/>
          <a:chOff x="0" y="0"/>
          <a:chExt cx="0" cy="0"/>
        </a:xfrm>
      </p:grpSpPr>
      <p:sp>
        <p:nvSpPr>
          <p:cNvPr id="2" name="TextBox 2"/>
          <p:cNvSpPr txBox="1"/>
          <p:nvPr/>
        </p:nvSpPr>
        <p:spPr>
          <a:xfrm>
            <a:off x="1028700" y="1019175"/>
            <a:ext cx="8033576" cy="2154436"/>
          </a:xfrm>
          <a:prstGeom prst="rect">
            <a:avLst/>
          </a:prstGeom>
        </p:spPr>
        <p:txBody>
          <a:bodyPr lIns="0" tIns="0" rIns="0" bIns="0" rtlCol="0" anchor="t">
            <a:spAutoFit/>
          </a:bodyPr>
          <a:lstStyle/>
          <a:p>
            <a:pPr>
              <a:lnSpc>
                <a:spcPts val="8400"/>
              </a:lnSpc>
            </a:pPr>
            <a:r>
              <a:rPr lang="en-US" sz="7000" spc="-140" dirty="0">
                <a:solidFill>
                  <a:srgbClr val="F4F4F4"/>
                </a:solidFill>
                <a:latin typeface="Tenor Sans"/>
              </a:rPr>
              <a:t>Data Collection and Preparation</a:t>
            </a:r>
          </a:p>
        </p:txBody>
      </p:sp>
      <p:sp>
        <p:nvSpPr>
          <p:cNvPr id="5" name="TextBox 5"/>
          <p:cNvSpPr txBox="1"/>
          <p:nvPr/>
        </p:nvSpPr>
        <p:spPr>
          <a:xfrm>
            <a:off x="1143000" y="3961181"/>
            <a:ext cx="8229600" cy="4444935"/>
          </a:xfrm>
          <a:prstGeom prst="rect">
            <a:avLst/>
          </a:prstGeom>
        </p:spPr>
        <p:txBody>
          <a:bodyPr wrap="square" lIns="0" tIns="0" rIns="0" bIns="0" rtlCol="0" anchor="t">
            <a:spAutoFit/>
          </a:bodyPr>
          <a:lstStyle/>
          <a:p>
            <a:pPr marL="342900" indent="-342900">
              <a:lnSpc>
                <a:spcPts val="2940"/>
              </a:lnSpc>
              <a:spcBef>
                <a:spcPct val="0"/>
              </a:spcBef>
              <a:buFont typeface="Arial" panose="020B0604020202020204" pitchFamily="34" charset="0"/>
              <a:buChar char="•"/>
            </a:pPr>
            <a:r>
              <a:rPr lang="en-US" sz="2400" dirty="0">
                <a:solidFill>
                  <a:srgbClr val="F4F4F4"/>
                </a:solidFill>
                <a:latin typeface="Clear Sans Regular"/>
              </a:rPr>
              <a:t>Collect information</a:t>
            </a:r>
            <a:r>
              <a:rPr lang="zh-CN" altLang="en-US" sz="2400" dirty="0">
                <a:solidFill>
                  <a:srgbClr val="F4F4F4"/>
                </a:solidFill>
                <a:latin typeface="Clear Sans Regular"/>
              </a:rPr>
              <a:t> </a:t>
            </a:r>
            <a:r>
              <a:rPr lang="en-US" sz="2400" dirty="0">
                <a:solidFill>
                  <a:srgbClr val="F4F4F4"/>
                </a:solidFill>
                <a:latin typeface="Clear Sans Regular"/>
              </a:rPr>
              <a:t>associated with single wind turbine at 10-minute intervals</a:t>
            </a:r>
          </a:p>
          <a:p>
            <a:pPr marL="342900" indent="-342900">
              <a:lnSpc>
                <a:spcPts val="2940"/>
              </a:lnSpc>
              <a:spcBef>
                <a:spcPct val="0"/>
              </a:spcBef>
              <a:buFont typeface="Arial" panose="020B0604020202020204" pitchFamily="34" charset="0"/>
              <a:buChar char="•"/>
            </a:pPr>
            <a:endParaRPr lang="en-US" sz="2400" dirty="0">
              <a:solidFill>
                <a:srgbClr val="F4F4F4"/>
              </a:solidFill>
              <a:latin typeface="Clear Sans Regular"/>
            </a:endParaRPr>
          </a:p>
          <a:p>
            <a:pPr marL="342900" indent="-342900">
              <a:lnSpc>
                <a:spcPts val="2940"/>
              </a:lnSpc>
              <a:spcBef>
                <a:spcPct val="0"/>
              </a:spcBef>
              <a:buFont typeface="Arial" panose="020B0604020202020204" pitchFamily="34" charset="0"/>
              <a:buChar char="•"/>
            </a:pPr>
            <a:r>
              <a:rPr lang="en-US" sz="2400" dirty="0">
                <a:solidFill>
                  <a:srgbClr val="F4F4F4"/>
                </a:solidFill>
                <a:latin typeface="Clear Sans Regular"/>
              </a:rPr>
              <a:t>Filter out data before 2018 due to data quality issues</a:t>
            </a:r>
          </a:p>
          <a:p>
            <a:pPr marL="800100" lvl="1" indent="-342900">
              <a:lnSpc>
                <a:spcPts val="2940"/>
              </a:lnSpc>
              <a:spcBef>
                <a:spcPct val="0"/>
              </a:spcBef>
              <a:buFont typeface="Arial" panose="020B0604020202020204" pitchFamily="34" charset="0"/>
              <a:buChar char="•"/>
            </a:pPr>
            <a:r>
              <a:rPr lang="en-US" sz="2400" dirty="0">
                <a:solidFill>
                  <a:srgbClr val="F4F4F4"/>
                </a:solidFill>
                <a:latin typeface="Clear Sans Regular"/>
              </a:rPr>
              <a:t>Missing data information on 12/31/2017</a:t>
            </a:r>
          </a:p>
          <a:p>
            <a:pPr marL="342900" indent="-342900">
              <a:lnSpc>
                <a:spcPts val="2940"/>
              </a:lnSpc>
              <a:spcBef>
                <a:spcPct val="0"/>
              </a:spcBef>
              <a:buFont typeface="Arial" panose="020B0604020202020204" pitchFamily="34" charset="0"/>
              <a:buChar char="•"/>
            </a:pPr>
            <a:endParaRPr lang="en-US" sz="2400" dirty="0">
              <a:solidFill>
                <a:srgbClr val="F4F4F4"/>
              </a:solidFill>
              <a:latin typeface="Clear Sans Regular"/>
            </a:endParaRPr>
          </a:p>
          <a:p>
            <a:pPr marL="342900" indent="-342900">
              <a:lnSpc>
                <a:spcPts val="2940"/>
              </a:lnSpc>
              <a:spcBef>
                <a:spcPct val="0"/>
              </a:spcBef>
              <a:buFont typeface="Arial" panose="020B0604020202020204" pitchFamily="34" charset="0"/>
              <a:buChar char="•"/>
            </a:pPr>
            <a:r>
              <a:rPr lang="en-US" sz="2400" dirty="0">
                <a:solidFill>
                  <a:srgbClr val="F4F4F4"/>
                </a:solidFill>
                <a:latin typeface="Clear Sans Regular"/>
              </a:rPr>
              <a:t>Impute</a:t>
            </a:r>
            <a:r>
              <a:rPr lang="zh-CN" altLang="en-US" sz="2400" dirty="0">
                <a:solidFill>
                  <a:srgbClr val="F4F4F4"/>
                </a:solidFill>
                <a:latin typeface="Clear Sans Regular"/>
              </a:rPr>
              <a:t> </a:t>
            </a:r>
            <a:r>
              <a:rPr lang="en-US" altLang="zh-CN" sz="2400" dirty="0">
                <a:solidFill>
                  <a:srgbClr val="F4F4F4"/>
                </a:solidFill>
                <a:latin typeface="Clear Sans Regular"/>
              </a:rPr>
              <a:t>missing</a:t>
            </a:r>
            <a:r>
              <a:rPr lang="zh-CN" altLang="en-US" sz="2400" dirty="0">
                <a:solidFill>
                  <a:srgbClr val="F4F4F4"/>
                </a:solidFill>
                <a:latin typeface="Clear Sans Regular"/>
              </a:rPr>
              <a:t> </a:t>
            </a:r>
            <a:r>
              <a:rPr lang="en-US" altLang="zh-CN" sz="2400" dirty="0">
                <a:solidFill>
                  <a:srgbClr val="F4F4F4"/>
                </a:solidFill>
                <a:latin typeface="Clear Sans Regular"/>
              </a:rPr>
              <a:t>values with mean</a:t>
            </a:r>
          </a:p>
          <a:p>
            <a:pPr marL="342900" indent="-342900">
              <a:lnSpc>
                <a:spcPts val="2940"/>
              </a:lnSpc>
              <a:spcBef>
                <a:spcPct val="0"/>
              </a:spcBef>
              <a:buFont typeface="Arial" panose="020B0604020202020204" pitchFamily="34" charset="0"/>
              <a:buChar char="•"/>
            </a:pPr>
            <a:endParaRPr lang="en-US" sz="2400" dirty="0">
              <a:solidFill>
                <a:srgbClr val="F4F4F4"/>
              </a:solidFill>
              <a:latin typeface="Clear Sans Regular"/>
            </a:endParaRPr>
          </a:p>
          <a:p>
            <a:pPr marL="342900" indent="-342900">
              <a:lnSpc>
                <a:spcPts val="2940"/>
              </a:lnSpc>
              <a:spcBef>
                <a:spcPct val="0"/>
              </a:spcBef>
              <a:buFont typeface="Arial" panose="020B0604020202020204" pitchFamily="34" charset="0"/>
              <a:buChar char="•"/>
            </a:pPr>
            <a:r>
              <a:rPr lang="en-US" sz="2400" dirty="0">
                <a:solidFill>
                  <a:srgbClr val="F4F4F4"/>
                </a:solidFill>
                <a:latin typeface="Clear Sans Regular"/>
              </a:rPr>
              <a:t>Accumulate data with a daily index</a:t>
            </a:r>
            <a:endParaRPr lang="en-US" altLang="zh-CN" sz="2400" dirty="0">
              <a:solidFill>
                <a:srgbClr val="F4F4F4"/>
              </a:solidFill>
              <a:latin typeface="Clear Sans Regular"/>
            </a:endParaRPr>
          </a:p>
          <a:p>
            <a:pPr marL="800100" lvl="1" indent="-342900">
              <a:lnSpc>
                <a:spcPts val="2940"/>
              </a:lnSpc>
              <a:spcBef>
                <a:spcPct val="0"/>
              </a:spcBef>
              <a:buFont typeface="Arial" panose="020B0604020202020204" pitchFamily="34" charset="0"/>
              <a:buChar char="•"/>
            </a:pPr>
            <a:r>
              <a:rPr lang="en-US" altLang="zh-CN" sz="2400" dirty="0">
                <a:solidFill>
                  <a:srgbClr val="F4F4F4"/>
                </a:solidFill>
                <a:latin typeface="Clear Sans Regular"/>
              </a:rPr>
              <a:t>Sum active power produced on daily basis</a:t>
            </a:r>
          </a:p>
          <a:p>
            <a:pPr marL="800100" lvl="1" indent="-342900">
              <a:lnSpc>
                <a:spcPts val="2940"/>
              </a:lnSpc>
              <a:spcBef>
                <a:spcPct val="0"/>
              </a:spcBef>
              <a:buFont typeface="Arial" panose="020B0604020202020204" pitchFamily="34" charset="0"/>
              <a:buChar char="•"/>
            </a:pPr>
            <a:r>
              <a:rPr lang="en-US" altLang="zh-CN" sz="2400" dirty="0">
                <a:solidFill>
                  <a:srgbClr val="F4F4F4"/>
                </a:solidFill>
                <a:latin typeface="Clear Sans Regular"/>
              </a:rPr>
              <a:t>Take average of ambient temperature, wind direction and wind speed on daily basis</a:t>
            </a:r>
            <a:endParaRPr lang="en-US" sz="2400" dirty="0">
              <a:solidFill>
                <a:srgbClr val="F4F4F4"/>
              </a:solidFill>
              <a:latin typeface="Clear Sans Regular"/>
            </a:endParaRPr>
          </a:p>
        </p:txBody>
      </p:sp>
      <p:pic>
        <p:nvPicPr>
          <p:cNvPr id="14" name="图片 13" descr="图片包含 户外, 海, 背景, 云&#10;&#10;描述已自动生成">
            <a:extLst>
              <a:ext uri="{FF2B5EF4-FFF2-40B4-BE49-F238E27FC236}">
                <a16:creationId xmlns:a16="http://schemas.microsoft.com/office/drawing/2014/main" id="{4F13E6C3-735B-BA48-B1EA-C1364AFA62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6600" y="-34990"/>
            <a:ext cx="7391400" cy="10383808"/>
          </a:xfrm>
          <a:prstGeom prst="rect">
            <a:avLst/>
          </a:prstGeom>
        </p:spPr>
      </p:pic>
      <p:pic>
        <p:nvPicPr>
          <p:cNvPr id="15" name="Picture 7">
            <a:extLst>
              <a:ext uri="{FF2B5EF4-FFF2-40B4-BE49-F238E27FC236}">
                <a16:creationId xmlns:a16="http://schemas.microsoft.com/office/drawing/2014/main" id="{C56E1E0C-8B6F-2048-BA0E-74D9956439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8662338">
            <a:off x="8687901" y="-4804204"/>
            <a:ext cx="4555216" cy="7638319"/>
          </a:xfrm>
          <a:prstGeom prst="rect">
            <a:avLst/>
          </a:prstGeom>
        </p:spPr>
      </p:pic>
      <p:pic>
        <p:nvPicPr>
          <p:cNvPr id="16" name="Picture 8">
            <a:extLst>
              <a:ext uri="{FF2B5EF4-FFF2-40B4-BE49-F238E27FC236}">
                <a16:creationId xmlns:a16="http://schemas.microsoft.com/office/drawing/2014/main" id="{124C3385-D1F4-B14D-9221-0A50E91B2F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584842">
            <a:off x="9235348" y="9125552"/>
            <a:ext cx="4368163" cy="305771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886200" y="-571500"/>
            <a:ext cx="14136818" cy="12003443"/>
          </a:xfrm>
          <a:prstGeom prst="rect">
            <a:avLst/>
          </a:prstGeom>
        </p:spPr>
      </p:pic>
      <p:sp>
        <p:nvSpPr>
          <p:cNvPr id="3" name="TextBox 3"/>
          <p:cNvSpPr txBox="1"/>
          <p:nvPr/>
        </p:nvSpPr>
        <p:spPr>
          <a:xfrm>
            <a:off x="1377043" y="3056151"/>
            <a:ext cx="9921462" cy="1077218"/>
          </a:xfrm>
          <a:prstGeom prst="rect">
            <a:avLst/>
          </a:prstGeom>
        </p:spPr>
        <p:txBody>
          <a:bodyPr lIns="0" tIns="0" rIns="0" bIns="0" rtlCol="0" anchor="t">
            <a:spAutoFit/>
          </a:bodyPr>
          <a:lstStyle/>
          <a:p>
            <a:pPr>
              <a:lnSpc>
                <a:spcPts val="8400"/>
              </a:lnSpc>
            </a:pPr>
            <a:r>
              <a:rPr lang="en-US" sz="7000" spc="-140" dirty="0">
                <a:solidFill>
                  <a:srgbClr val="994C38"/>
                </a:solidFill>
                <a:latin typeface="Tenor Sans"/>
              </a:rPr>
              <a:t>Data Overview</a:t>
            </a:r>
          </a:p>
        </p:txBody>
      </p:sp>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366702" y="1028700"/>
            <a:ext cx="7022745" cy="2911247"/>
          </a:xfrm>
          <a:prstGeom prst="rect">
            <a:avLst/>
          </a:prstGeom>
        </p:spPr>
      </p:pic>
      <p:pic>
        <p:nvPicPr>
          <p:cNvPr id="5" name="Picture 4" descr="Table&#10;&#10;Description automatically generated">
            <a:extLst>
              <a:ext uri="{FF2B5EF4-FFF2-40B4-BE49-F238E27FC236}">
                <a16:creationId xmlns:a16="http://schemas.microsoft.com/office/drawing/2014/main" id="{0123C1EC-B368-D23D-8EFB-9A792E07A7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50997" y="4979504"/>
            <a:ext cx="15186006" cy="42672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9248164">
            <a:off x="2696900" y="-4587869"/>
            <a:ext cx="10950958" cy="8939964"/>
          </a:xfrm>
          <a:prstGeom prst="rect">
            <a:avLst/>
          </a:prstGeom>
        </p:spPr>
      </p:pic>
      <p:sp>
        <p:nvSpPr>
          <p:cNvPr id="3" name="TextBox 3"/>
          <p:cNvSpPr txBox="1"/>
          <p:nvPr/>
        </p:nvSpPr>
        <p:spPr>
          <a:xfrm>
            <a:off x="3075580" y="798853"/>
            <a:ext cx="12136840" cy="1077218"/>
          </a:xfrm>
          <a:prstGeom prst="rect">
            <a:avLst/>
          </a:prstGeom>
        </p:spPr>
        <p:txBody>
          <a:bodyPr lIns="0" tIns="0" rIns="0" bIns="0" rtlCol="0" anchor="t">
            <a:spAutoFit/>
          </a:bodyPr>
          <a:lstStyle/>
          <a:p>
            <a:pPr algn="ctr">
              <a:lnSpc>
                <a:spcPts val="8400"/>
              </a:lnSpc>
            </a:pPr>
            <a:r>
              <a:rPr lang="en-US" sz="7000" spc="-140" dirty="0">
                <a:solidFill>
                  <a:srgbClr val="994C38"/>
                </a:solidFill>
                <a:latin typeface="Tenor Sans"/>
              </a:rPr>
              <a:t>Time Series</a:t>
            </a:r>
          </a:p>
        </p:txBody>
      </p:sp>
      <p:sp>
        <p:nvSpPr>
          <p:cNvPr id="6" name="TextBox 6"/>
          <p:cNvSpPr txBox="1"/>
          <p:nvPr/>
        </p:nvSpPr>
        <p:spPr>
          <a:xfrm>
            <a:off x="6172200" y="2817004"/>
            <a:ext cx="6640526" cy="3319820"/>
          </a:xfrm>
          <a:prstGeom prst="rect">
            <a:avLst/>
          </a:prstGeom>
        </p:spPr>
        <p:txBody>
          <a:bodyPr wrap="square" lIns="0" tIns="0" rIns="0" bIns="0" rtlCol="0" anchor="t">
            <a:spAutoFit/>
          </a:bodyPr>
          <a:lstStyle/>
          <a:p>
            <a:pPr>
              <a:lnSpc>
                <a:spcPts val="2940"/>
              </a:lnSpc>
              <a:spcBef>
                <a:spcPct val="0"/>
              </a:spcBef>
            </a:pPr>
            <a:r>
              <a:rPr lang="en-US" sz="2100" dirty="0">
                <a:solidFill>
                  <a:srgbClr val="994C38"/>
                </a:solidFill>
                <a:latin typeface="Clear Sans Regular"/>
              </a:rPr>
              <a:t>Create a time series using a daily index</a:t>
            </a:r>
          </a:p>
          <a:p>
            <a:pPr>
              <a:lnSpc>
                <a:spcPts val="2940"/>
              </a:lnSpc>
              <a:spcBef>
                <a:spcPct val="0"/>
              </a:spcBef>
            </a:pPr>
            <a:endParaRPr lang="en-US" sz="2100" dirty="0">
              <a:solidFill>
                <a:srgbClr val="994C38"/>
              </a:solidFill>
              <a:latin typeface="Clear Sans Regular"/>
            </a:endParaRPr>
          </a:p>
          <a:p>
            <a:pPr>
              <a:lnSpc>
                <a:spcPts val="2940"/>
              </a:lnSpc>
              <a:spcBef>
                <a:spcPct val="0"/>
              </a:spcBef>
            </a:pPr>
            <a:r>
              <a:rPr lang="en-US" sz="2100" dirty="0">
                <a:solidFill>
                  <a:srgbClr val="994C38"/>
                </a:solidFill>
                <a:latin typeface="Clear Sans Regular"/>
              </a:rPr>
              <a:t>P-value for white noise test is significant at 1% level, reject null hypothesis and conclude that:</a:t>
            </a:r>
          </a:p>
          <a:p>
            <a:pPr>
              <a:lnSpc>
                <a:spcPts val="2940"/>
              </a:lnSpc>
              <a:spcBef>
                <a:spcPct val="0"/>
              </a:spcBef>
            </a:pPr>
            <a:r>
              <a:rPr lang="en-US" sz="2100" b="1" u="sng" dirty="0">
                <a:solidFill>
                  <a:srgbClr val="994C38"/>
                </a:solidFill>
                <a:latin typeface="Clear Sans Regular"/>
              </a:rPr>
              <a:t>the series is not white noise</a:t>
            </a:r>
          </a:p>
          <a:p>
            <a:pPr>
              <a:lnSpc>
                <a:spcPts val="2940"/>
              </a:lnSpc>
              <a:spcBef>
                <a:spcPct val="0"/>
              </a:spcBef>
            </a:pPr>
            <a:endParaRPr lang="en-US" sz="2100" dirty="0">
              <a:solidFill>
                <a:srgbClr val="994C38"/>
              </a:solidFill>
              <a:latin typeface="Clear Sans Regular"/>
            </a:endParaRPr>
          </a:p>
          <a:p>
            <a:pPr>
              <a:lnSpc>
                <a:spcPts val="2940"/>
              </a:lnSpc>
              <a:spcBef>
                <a:spcPct val="0"/>
              </a:spcBef>
            </a:pPr>
            <a:r>
              <a:rPr lang="en-US" sz="2100" dirty="0">
                <a:solidFill>
                  <a:srgbClr val="994C38"/>
                </a:solidFill>
                <a:latin typeface="Clear Sans Regular"/>
              </a:rPr>
              <a:t>P-value for stationary test is significant at 1% level, reject null hypothesis and conclude that:</a:t>
            </a:r>
          </a:p>
          <a:p>
            <a:pPr>
              <a:lnSpc>
                <a:spcPts val="2940"/>
              </a:lnSpc>
              <a:spcBef>
                <a:spcPct val="0"/>
              </a:spcBef>
            </a:pPr>
            <a:r>
              <a:rPr lang="en-US" sz="2100" b="1" u="sng" dirty="0">
                <a:solidFill>
                  <a:srgbClr val="994C38"/>
                </a:solidFill>
                <a:latin typeface="Clear Sans Regular"/>
              </a:rPr>
              <a:t>the series is stationary</a:t>
            </a:r>
          </a:p>
        </p:txBody>
      </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380983" y="516969"/>
            <a:ext cx="6091127" cy="1295749"/>
          </a:xfrm>
          <a:prstGeom prst="rect">
            <a:avLst/>
          </a:prstGeom>
        </p:spPr>
      </p:pic>
      <p:pic>
        <p:nvPicPr>
          <p:cNvPr id="14" name="Picture 1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flipH="1">
            <a:off x="-184110" y="-1185532"/>
            <a:ext cx="5236924" cy="3418283"/>
          </a:xfrm>
          <a:prstGeom prst="rect">
            <a:avLst/>
          </a:prstGeom>
        </p:spPr>
      </p:pic>
      <p:pic>
        <p:nvPicPr>
          <p:cNvPr id="15" name="图片 14">
            <a:extLst>
              <a:ext uri="{FF2B5EF4-FFF2-40B4-BE49-F238E27FC236}">
                <a16:creationId xmlns:a16="http://schemas.microsoft.com/office/drawing/2014/main" id="{77866FE8-0CBF-3545-A2E4-008F70B758BE}"/>
              </a:ext>
            </a:extLst>
          </p:cNvPr>
          <p:cNvPicPr>
            <a:picLocks noChangeAspect="1"/>
          </p:cNvPicPr>
          <p:nvPr/>
        </p:nvPicPr>
        <p:blipFill>
          <a:blip r:embed="rId9"/>
          <a:stretch>
            <a:fillRect/>
          </a:stretch>
        </p:blipFill>
        <p:spPr>
          <a:xfrm>
            <a:off x="6167846" y="6656805"/>
            <a:ext cx="6213137" cy="3545447"/>
          </a:xfrm>
          <a:prstGeom prst="rect">
            <a:avLst/>
          </a:prstGeom>
        </p:spPr>
      </p:pic>
      <p:pic>
        <p:nvPicPr>
          <p:cNvPr id="19" name="图片 18">
            <a:extLst>
              <a:ext uri="{FF2B5EF4-FFF2-40B4-BE49-F238E27FC236}">
                <a16:creationId xmlns:a16="http://schemas.microsoft.com/office/drawing/2014/main" id="{FFF7EA76-ECFD-4B4E-BD08-ECC926E8EAC9}"/>
              </a:ext>
            </a:extLst>
          </p:cNvPr>
          <p:cNvPicPr>
            <a:picLocks noChangeAspect="1"/>
          </p:cNvPicPr>
          <p:nvPr/>
        </p:nvPicPr>
        <p:blipFill>
          <a:blip r:embed="rId10"/>
          <a:stretch>
            <a:fillRect/>
          </a:stretch>
        </p:blipFill>
        <p:spPr>
          <a:xfrm>
            <a:off x="13013497" y="2950846"/>
            <a:ext cx="5037897" cy="1079549"/>
          </a:xfrm>
          <a:prstGeom prst="rect">
            <a:avLst/>
          </a:prstGeom>
        </p:spPr>
      </p:pic>
      <p:pic>
        <p:nvPicPr>
          <p:cNvPr id="20" name="图片 19">
            <a:extLst>
              <a:ext uri="{FF2B5EF4-FFF2-40B4-BE49-F238E27FC236}">
                <a16:creationId xmlns:a16="http://schemas.microsoft.com/office/drawing/2014/main" id="{BE959B71-687A-2745-AB5F-0F13A54A959F}"/>
              </a:ext>
            </a:extLst>
          </p:cNvPr>
          <p:cNvPicPr>
            <a:picLocks noChangeAspect="1"/>
          </p:cNvPicPr>
          <p:nvPr/>
        </p:nvPicPr>
        <p:blipFill>
          <a:blip r:embed="rId11"/>
          <a:stretch>
            <a:fillRect/>
          </a:stretch>
        </p:blipFill>
        <p:spPr>
          <a:xfrm>
            <a:off x="51131" y="3131478"/>
            <a:ext cx="5750012" cy="3418283"/>
          </a:xfrm>
          <a:prstGeom prst="rect">
            <a:avLst/>
          </a:prstGeom>
        </p:spPr>
      </p:pic>
      <p:pic>
        <p:nvPicPr>
          <p:cNvPr id="21" name="图片 20">
            <a:extLst>
              <a:ext uri="{FF2B5EF4-FFF2-40B4-BE49-F238E27FC236}">
                <a16:creationId xmlns:a16="http://schemas.microsoft.com/office/drawing/2014/main" id="{29265803-1B7E-A84E-B48B-A07EA17DA93B}"/>
              </a:ext>
            </a:extLst>
          </p:cNvPr>
          <p:cNvPicPr>
            <a:picLocks noChangeAspect="1"/>
          </p:cNvPicPr>
          <p:nvPr/>
        </p:nvPicPr>
        <p:blipFill>
          <a:blip r:embed="rId12"/>
          <a:stretch>
            <a:fillRect/>
          </a:stretch>
        </p:blipFill>
        <p:spPr>
          <a:xfrm>
            <a:off x="51131" y="6656805"/>
            <a:ext cx="5939860" cy="3512475"/>
          </a:xfrm>
          <a:prstGeom prst="rect">
            <a:avLst/>
          </a:prstGeom>
        </p:spPr>
      </p:pic>
      <p:pic>
        <p:nvPicPr>
          <p:cNvPr id="22" name="图片 21">
            <a:extLst>
              <a:ext uri="{FF2B5EF4-FFF2-40B4-BE49-F238E27FC236}">
                <a16:creationId xmlns:a16="http://schemas.microsoft.com/office/drawing/2014/main" id="{4A9A3BC1-6098-834A-BF5D-271BC5B4549F}"/>
              </a:ext>
            </a:extLst>
          </p:cNvPr>
          <p:cNvPicPr>
            <a:picLocks noChangeAspect="1"/>
          </p:cNvPicPr>
          <p:nvPr/>
        </p:nvPicPr>
        <p:blipFill>
          <a:blip r:embed="rId13"/>
          <a:stretch>
            <a:fillRect/>
          </a:stretch>
        </p:blipFill>
        <p:spPr>
          <a:xfrm>
            <a:off x="13013497" y="5067300"/>
            <a:ext cx="4826098" cy="4981444"/>
          </a:xfrm>
          <a:prstGeom prst="rect">
            <a:avLst/>
          </a:prstGeom>
        </p:spPr>
      </p:pic>
      <p:sp>
        <p:nvSpPr>
          <p:cNvPr id="4" name="TextBox 3">
            <a:extLst>
              <a:ext uri="{FF2B5EF4-FFF2-40B4-BE49-F238E27FC236}">
                <a16:creationId xmlns:a16="http://schemas.microsoft.com/office/drawing/2014/main" id="{516A0B8E-D6CF-5AC7-C3E6-748F689F0383}"/>
              </a:ext>
            </a:extLst>
          </p:cNvPr>
          <p:cNvSpPr txBox="1"/>
          <p:nvPr/>
        </p:nvSpPr>
        <p:spPr>
          <a:xfrm>
            <a:off x="13013497" y="2157955"/>
            <a:ext cx="4191000" cy="808876"/>
          </a:xfrm>
          <a:prstGeom prst="rect">
            <a:avLst/>
          </a:prstGeom>
          <a:noFill/>
        </p:spPr>
        <p:txBody>
          <a:bodyPr wrap="square" rtlCol="0">
            <a:spAutoFit/>
          </a:bodyPr>
          <a:lstStyle/>
          <a:p>
            <a:pPr>
              <a:lnSpc>
                <a:spcPts val="2940"/>
              </a:lnSpc>
              <a:spcBef>
                <a:spcPct val="0"/>
              </a:spcBef>
            </a:pPr>
            <a:r>
              <a:rPr lang="en-US" sz="2100" dirty="0">
                <a:solidFill>
                  <a:srgbClr val="994C38"/>
                </a:solidFill>
                <a:latin typeface="Clear Sans Regular"/>
              </a:rPr>
              <a:t>Ho: the series is white noise</a:t>
            </a:r>
          </a:p>
          <a:p>
            <a:pPr>
              <a:lnSpc>
                <a:spcPts val="2940"/>
              </a:lnSpc>
              <a:spcBef>
                <a:spcPct val="0"/>
              </a:spcBef>
            </a:pPr>
            <a:r>
              <a:rPr lang="en-US" sz="2100" dirty="0">
                <a:solidFill>
                  <a:srgbClr val="994C38"/>
                </a:solidFill>
                <a:latin typeface="Clear Sans Regular"/>
              </a:rPr>
              <a:t>Ha: the series is not white noise</a:t>
            </a:r>
          </a:p>
        </p:txBody>
      </p:sp>
      <p:sp>
        <p:nvSpPr>
          <p:cNvPr id="5" name="TextBox 4">
            <a:extLst>
              <a:ext uri="{FF2B5EF4-FFF2-40B4-BE49-F238E27FC236}">
                <a16:creationId xmlns:a16="http://schemas.microsoft.com/office/drawing/2014/main" id="{8663D62B-57ED-3DA7-1A87-CB55825EF035}"/>
              </a:ext>
            </a:extLst>
          </p:cNvPr>
          <p:cNvSpPr txBox="1"/>
          <p:nvPr/>
        </p:nvSpPr>
        <p:spPr>
          <a:xfrm>
            <a:off x="13013497" y="3886528"/>
            <a:ext cx="5037897" cy="1180772"/>
          </a:xfrm>
          <a:prstGeom prst="rect">
            <a:avLst/>
          </a:prstGeom>
          <a:noFill/>
        </p:spPr>
        <p:txBody>
          <a:bodyPr wrap="square" rtlCol="0">
            <a:spAutoFit/>
          </a:bodyPr>
          <a:lstStyle/>
          <a:p>
            <a:pPr>
              <a:lnSpc>
                <a:spcPts val="2940"/>
              </a:lnSpc>
              <a:spcBef>
                <a:spcPct val="0"/>
              </a:spcBef>
            </a:pPr>
            <a:r>
              <a:rPr lang="en-US" sz="2100" dirty="0">
                <a:solidFill>
                  <a:srgbClr val="994C38"/>
                </a:solidFill>
                <a:latin typeface="Clear Sans Regular"/>
              </a:rPr>
              <a:t>Ho: the series is not stationary and needs to be differenced</a:t>
            </a:r>
          </a:p>
          <a:p>
            <a:pPr>
              <a:lnSpc>
                <a:spcPts val="2940"/>
              </a:lnSpc>
              <a:spcBef>
                <a:spcPct val="0"/>
              </a:spcBef>
            </a:pPr>
            <a:r>
              <a:rPr lang="en-US" sz="2100" dirty="0">
                <a:solidFill>
                  <a:srgbClr val="994C38"/>
                </a:solidFill>
                <a:latin typeface="Clear Sans Regular"/>
              </a:rPr>
              <a:t>Ha: the series is stationary</a:t>
            </a:r>
          </a:p>
        </p:txBody>
      </p:sp>
      <p:sp>
        <p:nvSpPr>
          <p:cNvPr id="7" name="TextBox 6">
            <a:extLst>
              <a:ext uri="{FF2B5EF4-FFF2-40B4-BE49-F238E27FC236}">
                <a16:creationId xmlns:a16="http://schemas.microsoft.com/office/drawing/2014/main" id="{E440C7BF-6FB1-28E9-77EE-125AB494131F}"/>
              </a:ext>
            </a:extLst>
          </p:cNvPr>
          <p:cNvSpPr txBox="1"/>
          <p:nvPr/>
        </p:nvSpPr>
        <p:spPr>
          <a:xfrm>
            <a:off x="465487" y="2140673"/>
            <a:ext cx="4191000" cy="808876"/>
          </a:xfrm>
          <a:prstGeom prst="rect">
            <a:avLst/>
          </a:prstGeom>
          <a:noFill/>
        </p:spPr>
        <p:txBody>
          <a:bodyPr wrap="square" rtlCol="0">
            <a:spAutoFit/>
          </a:bodyPr>
          <a:lstStyle/>
          <a:p>
            <a:pPr>
              <a:lnSpc>
                <a:spcPts val="2940"/>
              </a:lnSpc>
              <a:spcBef>
                <a:spcPct val="0"/>
              </a:spcBef>
            </a:pPr>
            <a:r>
              <a:rPr lang="en-US" sz="2100" dirty="0">
                <a:solidFill>
                  <a:srgbClr val="994C38"/>
                </a:solidFill>
                <a:latin typeface="Clear Sans Regular"/>
              </a:rPr>
              <a:t>ACF decays gradually</a:t>
            </a:r>
          </a:p>
          <a:p>
            <a:pPr>
              <a:lnSpc>
                <a:spcPts val="2940"/>
              </a:lnSpc>
              <a:spcBef>
                <a:spcPct val="0"/>
              </a:spcBef>
            </a:pPr>
            <a:r>
              <a:rPr lang="en-US" sz="2100" dirty="0">
                <a:solidFill>
                  <a:srgbClr val="994C38"/>
                </a:solidFill>
                <a:latin typeface="Clear Sans Regular"/>
              </a:rPr>
              <a:t>PACF cuts off quickly</a:t>
            </a:r>
          </a:p>
        </p:txBody>
      </p:sp>
      <p:sp>
        <p:nvSpPr>
          <p:cNvPr id="8" name="Rectangle 7">
            <a:extLst>
              <a:ext uri="{FF2B5EF4-FFF2-40B4-BE49-F238E27FC236}">
                <a16:creationId xmlns:a16="http://schemas.microsoft.com/office/drawing/2014/main" id="{D4509D56-0CA6-AD93-CEC6-05663D39CEED}"/>
              </a:ext>
            </a:extLst>
          </p:cNvPr>
          <p:cNvSpPr/>
          <p:nvPr/>
        </p:nvSpPr>
        <p:spPr>
          <a:xfrm>
            <a:off x="15392400" y="3619500"/>
            <a:ext cx="1600200" cy="267028"/>
          </a:xfrm>
          <a:prstGeom prst="rect">
            <a:avLst/>
          </a:prstGeom>
          <a:noFill/>
          <a:ln w="127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Rectangle 8">
            <a:extLst>
              <a:ext uri="{FF2B5EF4-FFF2-40B4-BE49-F238E27FC236}">
                <a16:creationId xmlns:a16="http://schemas.microsoft.com/office/drawing/2014/main" id="{D0F2659C-32CB-0BD1-0C96-121CA7367AA1}"/>
              </a:ext>
            </a:extLst>
          </p:cNvPr>
          <p:cNvSpPr/>
          <p:nvPr/>
        </p:nvSpPr>
        <p:spPr>
          <a:xfrm>
            <a:off x="13013497" y="8039100"/>
            <a:ext cx="4191000" cy="238232"/>
          </a:xfrm>
          <a:prstGeom prst="rect">
            <a:avLst/>
          </a:prstGeom>
          <a:noFill/>
          <a:ln w="127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695465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1607684" y="597437"/>
            <a:ext cx="5428238" cy="1077218"/>
          </a:xfrm>
          <a:prstGeom prst="rect">
            <a:avLst/>
          </a:prstGeom>
        </p:spPr>
        <p:txBody>
          <a:bodyPr wrap="square" lIns="0" tIns="0" rIns="0" bIns="0" rtlCol="0" anchor="t">
            <a:spAutoFit/>
          </a:bodyPr>
          <a:lstStyle/>
          <a:p>
            <a:pPr algn="r">
              <a:lnSpc>
                <a:spcPts val="8400"/>
              </a:lnSpc>
            </a:pPr>
            <a:r>
              <a:rPr lang="en-US" sz="7000" spc="-140" dirty="0">
                <a:solidFill>
                  <a:srgbClr val="994C38"/>
                </a:solidFill>
                <a:latin typeface="Tenor Sans"/>
              </a:rPr>
              <a:t>Exploratory </a:t>
            </a:r>
          </a:p>
        </p:txBody>
      </p:sp>
      <p:sp>
        <p:nvSpPr>
          <p:cNvPr id="6" name="TextBox 6"/>
          <p:cNvSpPr txBox="1"/>
          <p:nvPr/>
        </p:nvSpPr>
        <p:spPr>
          <a:xfrm>
            <a:off x="8686800" y="1914911"/>
            <a:ext cx="8839200" cy="3319820"/>
          </a:xfrm>
          <a:prstGeom prst="rect">
            <a:avLst/>
          </a:prstGeom>
        </p:spPr>
        <p:txBody>
          <a:bodyPr wrap="square" lIns="0" tIns="0" rIns="0" bIns="0" rtlCol="0" anchor="t">
            <a:spAutoFit/>
          </a:bodyPr>
          <a:lstStyle/>
          <a:p>
            <a:pPr>
              <a:lnSpc>
                <a:spcPts val="2940"/>
              </a:lnSpc>
              <a:spcBef>
                <a:spcPct val="0"/>
              </a:spcBef>
            </a:pPr>
            <a:r>
              <a:rPr lang="en-US" sz="2100" dirty="0">
                <a:solidFill>
                  <a:srgbClr val="994C38"/>
                </a:solidFill>
                <a:latin typeface="Clear Sans Regular"/>
              </a:rPr>
              <a:t>Scatter</a:t>
            </a:r>
            <a:r>
              <a:rPr lang="zh-CN" altLang="en-US" sz="2100" dirty="0">
                <a:solidFill>
                  <a:srgbClr val="994C38"/>
                </a:solidFill>
                <a:latin typeface="Clear Sans Regular"/>
              </a:rPr>
              <a:t> </a:t>
            </a:r>
            <a:r>
              <a:rPr lang="en-US" altLang="zh-CN" sz="2100" dirty="0">
                <a:solidFill>
                  <a:srgbClr val="994C38"/>
                </a:solidFill>
                <a:latin typeface="Clear Sans Regular"/>
              </a:rPr>
              <a:t>plot</a:t>
            </a:r>
            <a:r>
              <a:rPr lang="zh-CN" altLang="en-US" sz="2100" dirty="0">
                <a:solidFill>
                  <a:srgbClr val="994C38"/>
                </a:solidFill>
                <a:latin typeface="Clear Sans Regular"/>
              </a:rPr>
              <a:t> </a:t>
            </a:r>
            <a:r>
              <a:rPr lang="en-US" sz="2100" dirty="0">
                <a:solidFill>
                  <a:srgbClr val="994C38"/>
                </a:solidFill>
                <a:latin typeface="Clear Sans Regular"/>
              </a:rPr>
              <a:t>shows a highly positive correlation between w</a:t>
            </a:r>
            <a:r>
              <a:rPr lang="en-US" altLang="zh-CN" sz="2100" dirty="0">
                <a:solidFill>
                  <a:srgbClr val="994C38"/>
                </a:solidFill>
                <a:latin typeface="Clear Sans Regular"/>
              </a:rPr>
              <a:t>ind speed and daily active power</a:t>
            </a:r>
            <a:endParaRPr lang="en-US" sz="2100" dirty="0">
              <a:solidFill>
                <a:srgbClr val="994C38"/>
              </a:solidFill>
              <a:latin typeface="Clear Sans Regular"/>
            </a:endParaRPr>
          </a:p>
          <a:p>
            <a:pPr>
              <a:lnSpc>
                <a:spcPts val="2940"/>
              </a:lnSpc>
              <a:spcBef>
                <a:spcPct val="0"/>
              </a:spcBef>
            </a:pPr>
            <a:endParaRPr lang="en-US" sz="2100" dirty="0">
              <a:solidFill>
                <a:srgbClr val="994C38"/>
              </a:solidFill>
              <a:latin typeface="Clear Sans Regular"/>
            </a:endParaRPr>
          </a:p>
          <a:p>
            <a:pPr>
              <a:lnSpc>
                <a:spcPts val="2940"/>
              </a:lnSpc>
              <a:spcBef>
                <a:spcPct val="0"/>
              </a:spcBef>
            </a:pPr>
            <a:r>
              <a:rPr lang="en-US" sz="2100" dirty="0">
                <a:solidFill>
                  <a:srgbClr val="994C38"/>
                </a:solidFill>
                <a:latin typeface="Clear Sans Regular"/>
              </a:rPr>
              <a:t>Daily active power also slightly correlates with temperature positively to some extend</a:t>
            </a:r>
          </a:p>
          <a:p>
            <a:pPr>
              <a:lnSpc>
                <a:spcPts val="2940"/>
              </a:lnSpc>
              <a:spcBef>
                <a:spcPct val="0"/>
              </a:spcBef>
            </a:pPr>
            <a:endParaRPr lang="en-US" sz="2100" dirty="0">
              <a:solidFill>
                <a:srgbClr val="994C38"/>
              </a:solidFill>
              <a:latin typeface="Clear Sans Regular"/>
            </a:endParaRPr>
          </a:p>
          <a:p>
            <a:pPr>
              <a:lnSpc>
                <a:spcPts val="2940"/>
              </a:lnSpc>
              <a:spcBef>
                <a:spcPct val="0"/>
              </a:spcBef>
            </a:pPr>
            <a:r>
              <a:rPr lang="en-US" sz="2100" dirty="0">
                <a:solidFill>
                  <a:srgbClr val="994C38"/>
                </a:solidFill>
                <a:latin typeface="Clear Sans Regular"/>
              </a:rPr>
              <a:t>No obvious correlation between wind direction and daily active power, but we still will include wind direction in the start model to see the significance level of the variable</a:t>
            </a:r>
          </a:p>
        </p:txBody>
      </p:sp>
      <p:pic>
        <p:nvPicPr>
          <p:cNvPr id="10" name="图片 9">
            <a:extLst>
              <a:ext uri="{FF2B5EF4-FFF2-40B4-BE49-F238E27FC236}">
                <a16:creationId xmlns:a16="http://schemas.microsoft.com/office/drawing/2014/main" id="{5E3234E8-6BD9-AE4F-9A2D-A661D76E9C85}"/>
              </a:ext>
            </a:extLst>
          </p:cNvPr>
          <p:cNvPicPr>
            <a:picLocks noChangeAspect="1"/>
          </p:cNvPicPr>
          <p:nvPr/>
        </p:nvPicPr>
        <p:blipFill>
          <a:blip r:embed="rId2"/>
          <a:stretch>
            <a:fillRect/>
          </a:stretch>
        </p:blipFill>
        <p:spPr>
          <a:xfrm>
            <a:off x="228600" y="802032"/>
            <a:ext cx="7777794" cy="4707053"/>
          </a:xfrm>
          <a:prstGeom prst="rect">
            <a:avLst/>
          </a:prstGeom>
        </p:spPr>
      </p:pic>
      <p:pic>
        <p:nvPicPr>
          <p:cNvPr id="11" name="图片 10">
            <a:extLst>
              <a:ext uri="{FF2B5EF4-FFF2-40B4-BE49-F238E27FC236}">
                <a16:creationId xmlns:a16="http://schemas.microsoft.com/office/drawing/2014/main" id="{10A85659-544A-C24A-9FDB-2C915281C6FF}"/>
              </a:ext>
            </a:extLst>
          </p:cNvPr>
          <p:cNvPicPr>
            <a:picLocks noChangeAspect="1"/>
          </p:cNvPicPr>
          <p:nvPr/>
        </p:nvPicPr>
        <p:blipFill>
          <a:blip r:embed="rId3"/>
          <a:stretch>
            <a:fillRect/>
          </a:stretch>
        </p:blipFill>
        <p:spPr>
          <a:xfrm>
            <a:off x="8939306" y="5448300"/>
            <a:ext cx="8074750" cy="4796773"/>
          </a:xfrm>
          <a:prstGeom prst="rect">
            <a:avLst/>
          </a:prstGeom>
        </p:spPr>
      </p:pic>
      <p:pic>
        <p:nvPicPr>
          <p:cNvPr id="12" name="图片 11">
            <a:extLst>
              <a:ext uri="{FF2B5EF4-FFF2-40B4-BE49-F238E27FC236}">
                <a16:creationId xmlns:a16="http://schemas.microsoft.com/office/drawing/2014/main" id="{AFEB14F9-9E5F-994B-B681-11AE38990D9D}"/>
              </a:ext>
            </a:extLst>
          </p:cNvPr>
          <p:cNvPicPr>
            <a:picLocks noChangeAspect="1"/>
          </p:cNvPicPr>
          <p:nvPr/>
        </p:nvPicPr>
        <p:blipFill>
          <a:blip r:embed="rId4"/>
          <a:stretch>
            <a:fillRect/>
          </a:stretch>
        </p:blipFill>
        <p:spPr>
          <a:xfrm>
            <a:off x="228600" y="5554789"/>
            <a:ext cx="7777793" cy="4637167"/>
          </a:xfrm>
          <a:prstGeom prst="rect">
            <a:avLst/>
          </a:prstGeom>
        </p:spPr>
      </p:pic>
    </p:spTree>
    <p:extLst>
      <p:ext uri="{BB962C8B-B14F-4D97-AF65-F5344CB8AC3E}">
        <p14:creationId xmlns:p14="http://schemas.microsoft.com/office/powerpoint/2010/main" val="4174273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F6245"/>
        </a:solidFill>
        <a:effectLst/>
      </p:bgPr>
    </p:bg>
    <p:spTree>
      <p:nvGrpSpPr>
        <p:cNvPr id="1" name=""/>
        <p:cNvGrpSpPr/>
        <p:nvPr/>
      </p:nvGrpSpPr>
      <p:grpSpPr>
        <a:xfrm>
          <a:off x="0" y="0"/>
          <a:ext cx="0" cy="0"/>
          <a:chOff x="0" y="0"/>
          <a:chExt cx="0" cy="0"/>
        </a:xfrm>
      </p:grpSpPr>
      <p:sp>
        <p:nvSpPr>
          <p:cNvPr id="3" name="TextBox 3"/>
          <p:cNvSpPr txBox="1"/>
          <p:nvPr/>
        </p:nvSpPr>
        <p:spPr>
          <a:xfrm>
            <a:off x="1308158" y="1516052"/>
            <a:ext cx="7609764" cy="1077218"/>
          </a:xfrm>
          <a:prstGeom prst="rect">
            <a:avLst/>
          </a:prstGeom>
        </p:spPr>
        <p:txBody>
          <a:bodyPr lIns="0" tIns="0" rIns="0" bIns="0" rtlCol="0" anchor="t">
            <a:spAutoFit/>
          </a:bodyPr>
          <a:lstStyle/>
          <a:p>
            <a:pPr>
              <a:lnSpc>
                <a:spcPts val="8400"/>
              </a:lnSpc>
            </a:pPr>
            <a:r>
              <a:rPr lang="en-US" sz="7000" spc="-140" dirty="0">
                <a:solidFill>
                  <a:srgbClr val="F4F4F4"/>
                </a:solidFill>
                <a:latin typeface="Tenor Sans"/>
              </a:rPr>
              <a:t>Model</a:t>
            </a:r>
            <a:r>
              <a:rPr lang="zh-CN" altLang="en-US" sz="7000" spc="-140" dirty="0">
                <a:solidFill>
                  <a:srgbClr val="F4F4F4"/>
                </a:solidFill>
                <a:latin typeface="Tenor Sans"/>
              </a:rPr>
              <a:t> </a:t>
            </a:r>
            <a:r>
              <a:rPr lang="en-US" altLang="zh-CN" sz="7000" spc="-140" dirty="0">
                <a:solidFill>
                  <a:srgbClr val="F4F4F4"/>
                </a:solidFill>
                <a:latin typeface="Tenor Sans"/>
              </a:rPr>
              <a:t>Building</a:t>
            </a:r>
            <a:endParaRPr lang="en-US" sz="7000" spc="-140" dirty="0">
              <a:solidFill>
                <a:srgbClr val="F4F4F4"/>
              </a:solidFill>
              <a:latin typeface="Tenor Sans"/>
            </a:endParaRPr>
          </a:p>
        </p:txBody>
      </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6611027">
            <a:off x="14327764" y="-732694"/>
            <a:ext cx="4836000" cy="4106204"/>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7562267" y="7448300"/>
            <a:ext cx="4269962" cy="3625586"/>
          </a:xfrm>
          <a:prstGeom prst="rect">
            <a:avLst/>
          </a:prstGeom>
        </p:spPr>
      </p:pic>
      <p:sp>
        <p:nvSpPr>
          <p:cNvPr id="11" name="TextBox 5">
            <a:extLst>
              <a:ext uri="{FF2B5EF4-FFF2-40B4-BE49-F238E27FC236}">
                <a16:creationId xmlns:a16="http://schemas.microsoft.com/office/drawing/2014/main" id="{27C580F8-7A2E-0D4A-B255-8559D0F25872}"/>
              </a:ext>
            </a:extLst>
          </p:cNvPr>
          <p:cNvSpPr txBox="1"/>
          <p:nvPr/>
        </p:nvSpPr>
        <p:spPr>
          <a:xfrm>
            <a:off x="9940654" y="2889146"/>
            <a:ext cx="7432946" cy="716478"/>
          </a:xfrm>
          <a:prstGeom prst="rect">
            <a:avLst/>
          </a:prstGeom>
        </p:spPr>
        <p:txBody>
          <a:bodyPr wrap="square" lIns="0" tIns="0" rIns="0" bIns="0" rtlCol="0" anchor="t">
            <a:spAutoFit/>
          </a:bodyPr>
          <a:lstStyle/>
          <a:p>
            <a:pPr>
              <a:lnSpc>
                <a:spcPts val="2939"/>
              </a:lnSpc>
              <a:spcBef>
                <a:spcPct val="0"/>
              </a:spcBef>
            </a:pPr>
            <a:r>
              <a:rPr lang="en-US" sz="3200" dirty="0">
                <a:solidFill>
                  <a:srgbClr val="F4F4F4"/>
                </a:solidFill>
                <a:latin typeface="Clear Sans Regular"/>
              </a:rPr>
              <a:t>Model 1 Adjustment: </a:t>
            </a:r>
          </a:p>
          <a:p>
            <a:pPr>
              <a:lnSpc>
                <a:spcPts val="2939"/>
              </a:lnSpc>
              <a:spcBef>
                <a:spcPct val="0"/>
              </a:spcBef>
            </a:pPr>
            <a:r>
              <a:rPr lang="en-US" sz="2099" dirty="0">
                <a:solidFill>
                  <a:srgbClr val="F4F4F4"/>
                </a:solidFill>
                <a:latin typeface="Clear Sans Regular"/>
              </a:rPr>
              <a:t>Linear regression model excluding predictor wind direction</a:t>
            </a:r>
          </a:p>
        </p:txBody>
      </p:sp>
      <p:sp>
        <p:nvSpPr>
          <p:cNvPr id="13" name="TextBox 5">
            <a:extLst>
              <a:ext uri="{FF2B5EF4-FFF2-40B4-BE49-F238E27FC236}">
                <a16:creationId xmlns:a16="http://schemas.microsoft.com/office/drawing/2014/main" id="{8FFAE7C9-0701-934F-AE1F-99A1949D6A82}"/>
              </a:ext>
            </a:extLst>
          </p:cNvPr>
          <p:cNvSpPr txBox="1"/>
          <p:nvPr/>
        </p:nvSpPr>
        <p:spPr>
          <a:xfrm>
            <a:off x="1330570" y="2889146"/>
            <a:ext cx="7280030" cy="716478"/>
          </a:xfrm>
          <a:prstGeom prst="rect">
            <a:avLst/>
          </a:prstGeom>
        </p:spPr>
        <p:txBody>
          <a:bodyPr wrap="square" lIns="0" tIns="0" rIns="0" bIns="0" rtlCol="0" anchor="t">
            <a:spAutoFit/>
          </a:bodyPr>
          <a:lstStyle/>
          <a:p>
            <a:pPr>
              <a:lnSpc>
                <a:spcPts val="2939"/>
              </a:lnSpc>
              <a:spcBef>
                <a:spcPct val="0"/>
              </a:spcBef>
            </a:pPr>
            <a:r>
              <a:rPr lang="en-US" sz="3200" dirty="0">
                <a:solidFill>
                  <a:srgbClr val="F4F4F4"/>
                </a:solidFill>
                <a:latin typeface="Clear Sans Regular"/>
              </a:rPr>
              <a:t>Model 1:</a:t>
            </a:r>
          </a:p>
          <a:p>
            <a:pPr>
              <a:lnSpc>
                <a:spcPts val="2939"/>
              </a:lnSpc>
              <a:spcBef>
                <a:spcPct val="0"/>
              </a:spcBef>
            </a:pPr>
            <a:r>
              <a:rPr lang="en-US" sz="2099" dirty="0">
                <a:solidFill>
                  <a:srgbClr val="F4F4F4"/>
                </a:solidFill>
                <a:latin typeface="Clear Sans Regular"/>
              </a:rPr>
              <a:t>Start with a regression model including all three predictors</a:t>
            </a:r>
            <a:endParaRPr lang="en-US" sz="2100" dirty="0">
              <a:solidFill>
                <a:srgbClr val="F4F4F4"/>
              </a:solidFill>
              <a:latin typeface="Clear Sans Regular"/>
            </a:endParaRPr>
          </a:p>
        </p:txBody>
      </p:sp>
      <p:sp>
        <p:nvSpPr>
          <p:cNvPr id="14" name="TextBox 5">
            <a:extLst>
              <a:ext uri="{FF2B5EF4-FFF2-40B4-BE49-F238E27FC236}">
                <a16:creationId xmlns:a16="http://schemas.microsoft.com/office/drawing/2014/main" id="{5982E318-774A-A34F-A57A-5F5CAF7CA423}"/>
              </a:ext>
            </a:extLst>
          </p:cNvPr>
          <p:cNvSpPr txBox="1"/>
          <p:nvPr/>
        </p:nvSpPr>
        <p:spPr>
          <a:xfrm>
            <a:off x="1330570" y="5018948"/>
            <a:ext cx="7280030" cy="1460336"/>
          </a:xfrm>
          <a:prstGeom prst="rect">
            <a:avLst/>
          </a:prstGeom>
        </p:spPr>
        <p:txBody>
          <a:bodyPr wrap="square" lIns="0" tIns="0" rIns="0" bIns="0" rtlCol="0" anchor="t">
            <a:spAutoFit/>
          </a:bodyPr>
          <a:lstStyle/>
          <a:p>
            <a:pPr>
              <a:lnSpc>
                <a:spcPts val="2939"/>
              </a:lnSpc>
              <a:spcBef>
                <a:spcPct val="0"/>
              </a:spcBef>
            </a:pPr>
            <a:r>
              <a:rPr lang="en-US" sz="2100" dirty="0">
                <a:solidFill>
                  <a:srgbClr val="F4F4F4"/>
                </a:solidFill>
                <a:latin typeface="Clear Sans Regular"/>
              </a:rPr>
              <a:t>The p-value of the wind direction coefficient is 0.6374, conclude that wind direction is not a significant variable at .01 significant level. We will iterate the model excluding wind direction </a:t>
            </a:r>
          </a:p>
        </p:txBody>
      </p:sp>
      <p:sp>
        <p:nvSpPr>
          <p:cNvPr id="15" name="TextBox 5">
            <a:extLst>
              <a:ext uri="{FF2B5EF4-FFF2-40B4-BE49-F238E27FC236}">
                <a16:creationId xmlns:a16="http://schemas.microsoft.com/office/drawing/2014/main" id="{5D4919A4-9C17-5344-8D29-CC315FCF4887}"/>
              </a:ext>
            </a:extLst>
          </p:cNvPr>
          <p:cNvSpPr txBox="1"/>
          <p:nvPr/>
        </p:nvSpPr>
        <p:spPr>
          <a:xfrm>
            <a:off x="9940652" y="5435828"/>
            <a:ext cx="7431489" cy="1460272"/>
          </a:xfrm>
          <a:prstGeom prst="rect">
            <a:avLst/>
          </a:prstGeom>
        </p:spPr>
        <p:txBody>
          <a:bodyPr wrap="square" lIns="0" tIns="0" rIns="0" bIns="0" rtlCol="0" anchor="t">
            <a:spAutoFit/>
          </a:bodyPr>
          <a:lstStyle/>
          <a:p>
            <a:pPr>
              <a:lnSpc>
                <a:spcPts val="2939"/>
              </a:lnSpc>
              <a:spcBef>
                <a:spcPct val="0"/>
              </a:spcBef>
            </a:pPr>
            <a:r>
              <a:rPr lang="en-US" sz="2099" dirty="0">
                <a:solidFill>
                  <a:srgbClr val="F4F4F4"/>
                </a:solidFill>
                <a:latin typeface="Clear Sans Regular"/>
              </a:rPr>
              <a:t>All the coefficients are significant at .01 significant level. However, the p-value for residual white noise test is much lower than .01, so conclude the residuals are not white noise. We will add ARIMA term to the model.</a:t>
            </a:r>
          </a:p>
        </p:txBody>
      </p:sp>
      <p:pic>
        <p:nvPicPr>
          <p:cNvPr id="4" name="Picture 3">
            <a:extLst>
              <a:ext uri="{FF2B5EF4-FFF2-40B4-BE49-F238E27FC236}">
                <a16:creationId xmlns:a16="http://schemas.microsoft.com/office/drawing/2014/main" id="{6C7748BA-B9B5-A267-FEA0-31D2ADA25F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1976" y="3882081"/>
            <a:ext cx="7278624" cy="832453"/>
          </a:xfrm>
          <a:prstGeom prst="rect">
            <a:avLst/>
          </a:prstGeom>
        </p:spPr>
      </p:pic>
      <p:pic>
        <p:nvPicPr>
          <p:cNvPr id="8" name="Picture 7" descr="Text&#10;&#10;Description automatically generated">
            <a:extLst>
              <a:ext uri="{FF2B5EF4-FFF2-40B4-BE49-F238E27FC236}">
                <a16:creationId xmlns:a16="http://schemas.microsoft.com/office/drawing/2014/main" id="{169A794B-C64B-D5D8-512F-8BFC5BC0D0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1976" y="6783698"/>
            <a:ext cx="7278624" cy="1651689"/>
          </a:xfrm>
          <a:prstGeom prst="rect">
            <a:avLst/>
          </a:prstGeom>
        </p:spPr>
      </p:pic>
      <p:pic>
        <p:nvPicPr>
          <p:cNvPr id="19" name="Picture 18" descr="Text&#10;&#10;Description automatically generated">
            <a:extLst>
              <a:ext uri="{FF2B5EF4-FFF2-40B4-BE49-F238E27FC236}">
                <a16:creationId xmlns:a16="http://schemas.microsoft.com/office/drawing/2014/main" id="{82963D52-54D8-BED2-6F63-6D762A21F1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38069" y="3812350"/>
            <a:ext cx="7434072" cy="1373782"/>
          </a:xfrm>
          <a:prstGeom prst="rect">
            <a:avLst/>
          </a:prstGeom>
        </p:spPr>
      </p:pic>
      <p:pic>
        <p:nvPicPr>
          <p:cNvPr id="21" name="Picture 20" descr="Text&#10;&#10;Description automatically generated">
            <a:extLst>
              <a:ext uri="{FF2B5EF4-FFF2-40B4-BE49-F238E27FC236}">
                <a16:creationId xmlns:a16="http://schemas.microsoft.com/office/drawing/2014/main" id="{67D39917-F667-45FB-A8C3-6E179B9505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38069" y="7037160"/>
            <a:ext cx="7434072" cy="1434853"/>
          </a:xfrm>
          <a:prstGeom prst="rect">
            <a:avLst/>
          </a:prstGeom>
        </p:spPr>
      </p:pic>
      <p:pic>
        <p:nvPicPr>
          <p:cNvPr id="23" name="Picture 22" descr="Text&#10;&#10;Description automatically generated with medium confidence">
            <a:extLst>
              <a:ext uri="{FF2B5EF4-FFF2-40B4-BE49-F238E27FC236}">
                <a16:creationId xmlns:a16="http://schemas.microsoft.com/office/drawing/2014/main" id="{A6440FE1-7185-376C-1B83-739A1A2C210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38069" y="8496300"/>
            <a:ext cx="7434072" cy="165343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3" name="Group 3"/>
          <p:cNvGrpSpPr/>
          <p:nvPr/>
        </p:nvGrpSpPr>
        <p:grpSpPr>
          <a:xfrm>
            <a:off x="8777980" y="2283682"/>
            <a:ext cx="8595619" cy="5890374"/>
            <a:chOff x="-1" y="-9525"/>
            <a:chExt cx="11460825" cy="7853835"/>
          </a:xfrm>
        </p:grpSpPr>
        <p:sp>
          <p:nvSpPr>
            <p:cNvPr id="4" name="TextBox 4"/>
            <p:cNvSpPr txBox="1"/>
            <p:nvPr/>
          </p:nvSpPr>
          <p:spPr>
            <a:xfrm>
              <a:off x="0" y="-9525"/>
              <a:ext cx="10762805" cy="1436291"/>
            </a:xfrm>
            <a:prstGeom prst="rect">
              <a:avLst/>
            </a:prstGeom>
          </p:spPr>
          <p:txBody>
            <a:bodyPr lIns="0" tIns="0" rIns="0" bIns="0" rtlCol="0" anchor="t">
              <a:spAutoFit/>
            </a:bodyPr>
            <a:lstStyle/>
            <a:p>
              <a:pPr>
                <a:lnSpc>
                  <a:spcPts val="8400"/>
                </a:lnSpc>
              </a:pPr>
              <a:r>
                <a:rPr lang="en-US" sz="7000" spc="-140" dirty="0">
                  <a:solidFill>
                    <a:srgbClr val="994C38"/>
                  </a:solidFill>
                  <a:latin typeface="Tenor Sans"/>
                </a:rPr>
                <a:t>Model iteration</a:t>
              </a:r>
            </a:p>
          </p:txBody>
        </p:sp>
        <p:sp>
          <p:nvSpPr>
            <p:cNvPr id="5" name="TextBox 5"/>
            <p:cNvSpPr txBox="1"/>
            <p:nvPr/>
          </p:nvSpPr>
          <p:spPr>
            <a:xfrm>
              <a:off x="0" y="1769966"/>
              <a:ext cx="9624749" cy="625300"/>
            </a:xfrm>
            <a:prstGeom prst="rect">
              <a:avLst/>
            </a:prstGeom>
          </p:spPr>
          <p:txBody>
            <a:bodyPr lIns="0" tIns="0" rIns="0" bIns="0" rtlCol="0" anchor="t">
              <a:spAutoFit/>
            </a:bodyPr>
            <a:lstStyle/>
            <a:p>
              <a:pPr>
                <a:lnSpc>
                  <a:spcPts val="3900"/>
                </a:lnSpc>
              </a:pPr>
              <a:r>
                <a:rPr lang="en-US" sz="3000" dirty="0">
                  <a:solidFill>
                    <a:srgbClr val="994C38"/>
                  </a:solidFill>
                  <a:latin typeface="Clear Sans Regular"/>
                </a:rPr>
                <a:t>Model AR(1) &amp; ARIMA(1,0,1)</a:t>
              </a:r>
            </a:p>
          </p:txBody>
        </p:sp>
        <p:sp>
          <p:nvSpPr>
            <p:cNvPr id="6" name="TextBox 6"/>
            <p:cNvSpPr txBox="1"/>
            <p:nvPr/>
          </p:nvSpPr>
          <p:spPr>
            <a:xfrm>
              <a:off x="-1" y="3405315"/>
              <a:ext cx="11460825" cy="4438995"/>
            </a:xfrm>
            <a:prstGeom prst="rect">
              <a:avLst/>
            </a:prstGeom>
          </p:spPr>
          <p:txBody>
            <a:bodyPr wrap="square" lIns="0" tIns="0" rIns="0" bIns="0" rtlCol="0" anchor="t">
              <a:spAutoFit/>
            </a:bodyPr>
            <a:lstStyle/>
            <a:p>
              <a:pPr>
                <a:lnSpc>
                  <a:spcPts val="2940"/>
                </a:lnSpc>
                <a:spcBef>
                  <a:spcPct val="0"/>
                </a:spcBef>
              </a:pPr>
              <a:r>
                <a:rPr lang="en-US" sz="2400" dirty="0">
                  <a:solidFill>
                    <a:srgbClr val="994C38"/>
                  </a:solidFill>
                  <a:latin typeface="Clear Sans Regular"/>
                </a:rPr>
                <a:t>AR(1)</a:t>
              </a:r>
            </a:p>
            <a:p>
              <a:pPr marL="342900" indent="-342900">
                <a:lnSpc>
                  <a:spcPts val="2940"/>
                </a:lnSpc>
                <a:spcBef>
                  <a:spcPct val="0"/>
                </a:spcBef>
                <a:buFont typeface="Arial" panose="020B0604020202020204" pitchFamily="34" charset="0"/>
                <a:buChar char="•"/>
              </a:pPr>
              <a:r>
                <a:rPr lang="en-US" sz="2400" dirty="0">
                  <a:solidFill>
                    <a:srgbClr val="994C38"/>
                  </a:solidFill>
                  <a:latin typeface="Clear Sans Regular"/>
                </a:rPr>
                <a:t>All the coefficients are significant at a .01 significance level</a:t>
              </a:r>
            </a:p>
            <a:p>
              <a:pPr marL="342900" indent="-342900">
                <a:lnSpc>
                  <a:spcPts val="2940"/>
                </a:lnSpc>
                <a:spcBef>
                  <a:spcPct val="0"/>
                </a:spcBef>
                <a:buFont typeface="Arial" panose="020B0604020202020204" pitchFamily="34" charset="0"/>
                <a:buChar char="•"/>
              </a:pPr>
              <a:r>
                <a:rPr lang="en-US" sz="2400" dirty="0">
                  <a:solidFill>
                    <a:srgbClr val="994C38"/>
                  </a:solidFill>
                  <a:latin typeface="Clear Sans Regular"/>
                </a:rPr>
                <a:t>Residuals are not white noise</a:t>
              </a:r>
            </a:p>
            <a:p>
              <a:pPr marL="342900" indent="-342900">
                <a:lnSpc>
                  <a:spcPts val="2940"/>
                </a:lnSpc>
                <a:spcBef>
                  <a:spcPct val="0"/>
                </a:spcBef>
                <a:buFont typeface="Arial" panose="020B0604020202020204" pitchFamily="34" charset="0"/>
                <a:buChar char="•"/>
              </a:pPr>
              <a:endParaRPr lang="en-US" sz="2400" dirty="0">
                <a:solidFill>
                  <a:srgbClr val="994C38"/>
                </a:solidFill>
                <a:latin typeface="Clear Sans Regular"/>
              </a:endParaRPr>
            </a:p>
            <a:p>
              <a:pPr>
                <a:lnSpc>
                  <a:spcPts val="2940"/>
                </a:lnSpc>
                <a:spcBef>
                  <a:spcPct val="0"/>
                </a:spcBef>
              </a:pPr>
              <a:r>
                <a:rPr lang="en-US" sz="2400" dirty="0">
                  <a:solidFill>
                    <a:srgbClr val="994C38"/>
                  </a:solidFill>
                  <a:latin typeface="Clear Sans Regular"/>
                </a:rPr>
                <a:t>ARIMA(1,0,1)</a:t>
              </a:r>
            </a:p>
            <a:p>
              <a:pPr marL="342900" indent="-342900">
                <a:lnSpc>
                  <a:spcPts val="2940"/>
                </a:lnSpc>
                <a:spcBef>
                  <a:spcPct val="0"/>
                </a:spcBef>
                <a:buFont typeface="Arial" panose="020B0604020202020204" pitchFamily="34" charset="0"/>
                <a:buChar char="•"/>
              </a:pPr>
              <a:r>
                <a:rPr lang="en-US" sz="2400" dirty="0">
                  <a:solidFill>
                    <a:srgbClr val="994C38"/>
                  </a:solidFill>
                  <a:latin typeface="Clear Sans Regular"/>
                </a:rPr>
                <a:t>MA(1) term is not significant at a .01 significance level</a:t>
              </a:r>
            </a:p>
            <a:p>
              <a:pPr marL="342900" indent="-342900">
                <a:lnSpc>
                  <a:spcPts val="2940"/>
                </a:lnSpc>
                <a:spcBef>
                  <a:spcPct val="0"/>
                </a:spcBef>
                <a:buFont typeface="Arial" panose="020B0604020202020204" pitchFamily="34" charset="0"/>
                <a:buChar char="•"/>
              </a:pPr>
              <a:r>
                <a:rPr lang="en-US" sz="2400" dirty="0">
                  <a:solidFill>
                    <a:srgbClr val="994C38"/>
                  </a:solidFill>
                  <a:latin typeface="Clear Sans Regular"/>
                </a:rPr>
                <a:t>Residuals are not white noise</a:t>
              </a:r>
            </a:p>
            <a:p>
              <a:pPr>
                <a:lnSpc>
                  <a:spcPts val="2940"/>
                </a:lnSpc>
                <a:spcBef>
                  <a:spcPct val="0"/>
                </a:spcBef>
              </a:pPr>
              <a:endParaRPr lang="en-US" sz="2400" dirty="0">
                <a:solidFill>
                  <a:srgbClr val="994C38"/>
                </a:solidFill>
                <a:latin typeface="Clear Sans Regular"/>
              </a:endParaRPr>
            </a:p>
            <a:p>
              <a:pPr>
                <a:lnSpc>
                  <a:spcPts val="2940"/>
                </a:lnSpc>
                <a:spcBef>
                  <a:spcPct val="0"/>
                </a:spcBef>
              </a:pPr>
              <a:r>
                <a:rPr lang="en-US" sz="2400" dirty="0">
                  <a:solidFill>
                    <a:srgbClr val="994C38"/>
                  </a:solidFill>
                  <a:latin typeface="Clear Sans Regular"/>
                </a:rPr>
                <a:t>Then we keep use iterative selection to seek for optimal model</a:t>
              </a:r>
            </a:p>
          </p:txBody>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201216" y="-840442"/>
            <a:ext cx="4471096" cy="2845243"/>
          </a:xfrm>
          <a:prstGeom prst="rect">
            <a:avLst/>
          </a:prstGeom>
        </p:spPr>
      </p:pic>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038606">
            <a:off x="5841878" y="8148638"/>
            <a:ext cx="2928024" cy="3404680"/>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EDB6ABCC-6BC6-95CD-3C72-DE526F56F8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800" y="712871"/>
            <a:ext cx="7086600" cy="1459840"/>
          </a:xfrm>
          <a:prstGeom prst="rect">
            <a:avLst/>
          </a:prstGeom>
        </p:spPr>
      </p:pic>
      <p:pic>
        <p:nvPicPr>
          <p:cNvPr id="19" name="Picture 18" descr="Graphical user interface&#10;&#10;Description automatically generated with low confidence">
            <a:extLst>
              <a:ext uri="{FF2B5EF4-FFF2-40B4-BE49-F238E27FC236}">
                <a16:creationId xmlns:a16="http://schemas.microsoft.com/office/drawing/2014/main" id="{86CDAF3F-9CAB-BDA0-7F14-281513C7A92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137" y="5531496"/>
            <a:ext cx="7086600" cy="1417320"/>
          </a:xfrm>
          <a:prstGeom prst="rect">
            <a:avLst/>
          </a:prstGeom>
        </p:spPr>
      </p:pic>
      <p:pic>
        <p:nvPicPr>
          <p:cNvPr id="21" name="Picture 20" descr="Text&#10;&#10;Description automatically generated">
            <a:extLst>
              <a:ext uri="{FF2B5EF4-FFF2-40B4-BE49-F238E27FC236}">
                <a16:creationId xmlns:a16="http://schemas.microsoft.com/office/drawing/2014/main" id="{215E2476-380F-AE25-19F8-7EAC84D0BF1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5137" y="2283682"/>
            <a:ext cx="6400800" cy="1362184"/>
          </a:xfrm>
          <a:prstGeom prst="rect">
            <a:avLst/>
          </a:prstGeom>
        </p:spPr>
      </p:pic>
      <p:pic>
        <p:nvPicPr>
          <p:cNvPr id="23" name="Picture 22" descr="Text&#10;&#10;Description automatically generated with medium confidence">
            <a:extLst>
              <a:ext uri="{FF2B5EF4-FFF2-40B4-BE49-F238E27FC236}">
                <a16:creationId xmlns:a16="http://schemas.microsoft.com/office/drawing/2014/main" id="{2EAE87F6-11B1-AFEE-C7AC-626F8D7E2BE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5137" y="3645866"/>
            <a:ext cx="6400800" cy="1469936"/>
          </a:xfrm>
          <a:prstGeom prst="rect">
            <a:avLst/>
          </a:prstGeom>
        </p:spPr>
      </p:pic>
      <p:pic>
        <p:nvPicPr>
          <p:cNvPr id="25" name="Picture 24" descr="Text&#10;&#10;Description automatically generated">
            <a:extLst>
              <a:ext uri="{FF2B5EF4-FFF2-40B4-BE49-F238E27FC236}">
                <a16:creationId xmlns:a16="http://schemas.microsoft.com/office/drawing/2014/main" id="{1841818E-6E17-433D-2FCD-80895284A62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5137" y="6948816"/>
            <a:ext cx="6400800" cy="1574528"/>
          </a:xfrm>
          <a:prstGeom prst="rect">
            <a:avLst/>
          </a:prstGeom>
        </p:spPr>
      </p:pic>
      <p:pic>
        <p:nvPicPr>
          <p:cNvPr id="27" name="Picture 26" descr="Text&#10;&#10;Description automatically generated">
            <a:extLst>
              <a:ext uri="{FF2B5EF4-FFF2-40B4-BE49-F238E27FC236}">
                <a16:creationId xmlns:a16="http://schemas.microsoft.com/office/drawing/2014/main" id="{86230CAD-2E75-F8AD-F7C1-4A68623EF3A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4474" y="8528294"/>
            <a:ext cx="6400800" cy="145422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9248164">
            <a:off x="2696900" y="-4587869"/>
            <a:ext cx="10950958" cy="8939964"/>
          </a:xfrm>
          <a:prstGeom prst="rect">
            <a:avLst/>
          </a:prstGeom>
        </p:spPr>
      </p:pic>
      <p:sp>
        <p:nvSpPr>
          <p:cNvPr id="3" name="TextBox 3"/>
          <p:cNvSpPr txBox="1"/>
          <p:nvPr/>
        </p:nvSpPr>
        <p:spPr>
          <a:xfrm>
            <a:off x="3075580" y="798853"/>
            <a:ext cx="12136840" cy="1077218"/>
          </a:xfrm>
          <a:prstGeom prst="rect">
            <a:avLst/>
          </a:prstGeom>
        </p:spPr>
        <p:txBody>
          <a:bodyPr lIns="0" tIns="0" rIns="0" bIns="0" rtlCol="0" anchor="t">
            <a:spAutoFit/>
          </a:bodyPr>
          <a:lstStyle/>
          <a:p>
            <a:pPr algn="ctr">
              <a:lnSpc>
                <a:spcPts val="8400"/>
              </a:lnSpc>
            </a:pPr>
            <a:r>
              <a:rPr lang="en-US" sz="7000" spc="-140" dirty="0">
                <a:solidFill>
                  <a:srgbClr val="994C38"/>
                </a:solidFill>
                <a:latin typeface="Tenor Sans"/>
              </a:rPr>
              <a:t>Model Comparison</a:t>
            </a:r>
          </a:p>
        </p:txBody>
      </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380983" y="516969"/>
            <a:ext cx="6091127" cy="1295749"/>
          </a:xfrm>
          <a:prstGeom prst="rect">
            <a:avLst/>
          </a:prstGeom>
        </p:spPr>
      </p:pic>
      <p:pic>
        <p:nvPicPr>
          <p:cNvPr id="14" name="Picture 1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flipH="1">
            <a:off x="-184110" y="-1185532"/>
            <a:ext cx="5236924" cy="3418283"/>
          </a:xfrm>
          <a:prstGeom prst="rect">
            <a:avLst/>
          </a:prstGeom>
        </p:spPr>
      </p:pic>
      <p:graphicFrame>
        <p:nvGraphicFramePr>
          <p:cNvPr id="8" name="Table 7">
            <a:extLst>
              <a:ext uri="{FF2B5EF4-FFF2-40B4-BE49-F238E27FC236}">
                <a16:creationId xmlns:a16="http://schemas.microsoft.com/office/drawing/2014/main" id="{FED53C57-738F-33D5-A3D8-5BF53BC416B7}"/>
              </a:ext>
            </a:extLst>
          </p:cNvPr>
          <p:cNvGraphicFramePr>
            <a:graphicFrameLocks noGrp="1"/>
          </p:cNvGraphicFramePr>
          <p:nvPr>
            <p:extLst>
              <p:ext uri="{D42A27DB-BD31-4B8C-83A1-F6EECF244321}">
                <p14:modId xmlns:p14="http://schemas.microsoft.com/office/powerpoint/2010/main" val="2061930855"/>
              </p:ext>
            </p:extLst>
          </p:nvPr>
        </p:nvGraphicFramePr>
        <p:xfrm>
          <a:off x="1371600" y="2636298"/>
          <a:ext cx="15544800" cy="6622002"/>
        </p:xfrm>
        <a:graphic>
          <a:graphicData uri="http://schemas.openxmlformats.org/drawingml/2006/table">
            <a:tbl>
              <a:tblPr firstRow="1" firstCol="1" bandRow="1">
                <a:tableStyleId>{0E3FDE45-AF77-4B5C-9715-49D594BDF05E}</a:tableStyleId>
              </a:tblPr>
              <a:tblGrid>
                <a:gridCol w="4724400">
                  <a:extLst>
                    <a:ext uri="{9D8B030D-6E8A-4147-A177-3AD203B41FA5}">
                      <a16:colId xmlns:a16="http://schemas.microsoft.com/office/drawing/2014/main" val="2042378163"/>
                    </a:ext>
                  </a:extLst>
                </a:gridCol>
                <a:gridCol w="2514600">
                  <a:extLst>
                    <a:ext uri="{9D8B030D-6E8A-4147-A177-3AD203B41FA5}">
                      <a16:colId xmlns:a16="http://schemas.microsoft.com/office/drawing/2014/main" val="1184553445"/>
                    </a:ext>
                  </a:extLst>
                </a:gridCol>
                <a:gridCol w="2438400">
                  <a:extLst>
                    <a:ext uri="{9D8B030D-6E8A-4147-A177-3AD203B41FA5}">
                      <a16:colId xmlns:a16="http://schemas.microsoft.com/office/drawing/2014/main" val="2541087316"/>
                    </a:ext>
                  </a:extLst>
                </a:gridCol>
                <a:gridCol w="2590800">
                  <a:extLst>
                    <a:ext uri="{9D8B030D-6E8A-4147-A177-3AD203B41FA5}">
                      <a16:colId xmlns:a16="http://schemas.microsoft.com/office/drawing/2014/main" val="2392092259"/>
                    </a:ext>
                  </a:extLst>
                </a:gridCol>
                <a:gridCol w="3276600">
                  <a:extLst>
                    <a:ext uri="{9D8B030D-6E8A-4147-A177-3AD203B41FA5}">
                      <a16:colId xmlns:a16="http://schemas.microsoft.com/office/drawing/2014/main" val="1856738521"/>
                    </a:ext>
                  </a:extLst>
                </a:gridCol>
              </a:tblGrid>
              <a:tr h="1103667">
                <a:tc>
                  <a:txBody>
                    <a:bodyPr/>
                    <a:lstStyle/>
                    <a:p>
                      <a:pPr marL="0" marR="0">
                        <a:lnSpc>
                          <a:spcPct val="107000"/>
                        </a:lnSpc>
                        <a:spcBef>
                          <a:spcPts val="0"/>
                        </a:spcBef>
                        <a:spcAft>
                          <a:spcPts val="0"/>
                        </a:spcAft>
                      </a:pPr>
                      <a:r>
                        <a:rPr lang="en-US" sz="2400" dirty="0">
                          <a:effectLst/>
                        </a:rPr>
                        <a:t>Model</a:t>
                      </a:r>
                      <a:endParaRPr lang="en-US" sz="2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solidFill>
                      <a:srgbClr val="EFD5C9"/>
                    </a:solidFill>
                  </a:tcPr>
                </a:tc>
                <a:tc>
                  <a:txBody>
                    <a:bodyPr/>
                    <a:lstStyle/>
                    <a:p>
                      <a:pPr marL="0" marR="0">
                        <a:lnSpc>
                          <a:spcPct val="107000"/>
                        </a:lnSpc>
                        <a:spcBef>
                          <a:spcPts val="0"/>
                        </a:spcBef>
                        <a:spcAft>
                          <a:spcPts val="0"/>
                        </a:spcAft>
                      </a:pPr>
                      <a:r>
                        <a:rPr lang="en-US" sz="2400" dirty="0">
                          <a:effectLst/>
                        </a:rPr>
                        <a:t>RMSE</a:t>
                      </a:r>
                      <a:endParaRPr lang="en-US" sz="2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solidFill>
                      <a:srgbClr val="EFD5C9"/>
                    </a:solidFill>
                  </a:tcPr>
                </a:tc>
                <a:tc>
                  <a:txBody>
                    <a:bodyPr/>
                    <a:lstStyle/>
                    <a:p>
                      <a:pPr marL="0" marR="0">
                        <a:lnSpc>
                          <a:spcPct val="107000"/>
                        </a:lnSpc>
                        <a:spcBef>
                          <a:spcPts val="0"/>
                        </a:spcBef>
                        <a:spcAft>
                          <a:spcPts val="0"/>
                        </a:spcAft>
                      </a:pPr>
                      <a:r>
                        <a:rPr lang="en-US" sz="2400" dirty="0">
                          <a:effectLst/>
                        </a:rPr>
                        <a:t>MAPE</a:t>
                      </a:r>
                      <a:endParaRPr lang="en-US" sz="2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solidFill>
                      <a:srgbClr val="EFD5C9"/>
                    </a:solidFill>
                  </a:tcPr>
                </a:tc>
                <a:tc>
                  <a:txBody>
                    <a:bodyPr/>
                    <a:lstStyle/>
                    <a:p>
                      <a:pPr marL="0" marR="0">
                        <a:lnSpc>
                          <a:spcPct val="107000"/>
                        </a:lnSpc>
                        <a:spcBef>
                          <a:spcPts val="0"/>
                        </a:spcBef>
                        <a:spcAft>
                          <a:spcPts val="0"/>
                        </a:spcAft>
                      </a:pPr>
                      <a:r>
                        <a:rPr lang="en-US" sz="2400" dirty="0">
                          <a:effectLst/>
                        </a:rPr>
                        <a:t>Residuals</a:t>
                      </a:r>
                    </a:p>
                  </a:txBody>
                  <a:tcPr marL="68580" marR="68580" marT="0" marB="0" anchor="ctr">
                    <a:solidFill>
                      <a:srgbClr val="EFD5C9"/>
                    </a:solidFill>
                  </a:tcPr>
                </a:tc>
                <a:tc>
                  <a:txBody>
                    <a:bodyPr/>
                    <a:lstStyle/>
                    <a:p>
                      <a:pPr marL="0" marR="0">
                        <a:lnSpc>
                          <a:spcPct val="107000"/>
                        </a:lnSpc>
                        <a:spcBef>
                          <a:spcPts val="0"/>
                        </a:spcBef>
                        <a:spcAft>
                          <a:spcPts val="0"/>
                        </a:spcAft>
                      </a:pPr>
                      <a:r>
                        <a:rPr lang="en-US" sz="2400" dirty="0">
                          <a:effectLst/>
                          <a:latin typeface="Calibri" panose="020F0502020204030204" pitchFamily="34" charset="0"/>
                          <a:ea typeface="DengXian" panose="02010600030101010101" pitchFamily="2" charset="-122"/>
                          <a:cs typeface="Times New Roman" panose="02020603050405020304" pitchFamily="18" charset="0"/>
                        </a:rPr>
                        <a:t>Coefficient Significance</a:t>
                      </a:r>
                    </a:p>
                  </a:txBody>
                  <a:tcPr marL="68580" marR="68580" marT="0" marB="0" anchor="ctr">
                    <a:solidFill>
                      <a:srgbClr val="EFD5C9"/>
                    </a:solidFill>
                  </a:tcPr>
                </a:tc>
                <a:extLst>
                  <a:ext uri="{0D108BD9-81ED-4DB2-BD59-A6C34878D82A}">
                    <a16:rowId xmlns:a16="http://schemas.microsoft.com/office/drawing/2014/main" val="3214847609"/>
                  </a:ext>
                </a:extLst>
              </a:tr>
              <a:tr h="1103667">
                <a:tc>
                  <a:txBody>
                    <a:bodyPr/>
                    <a:lstStyle/>
                    <a:p>
                      <a:pPr marL="0" marR="0">
                        <a:lnSpc>
                          <a:spcPct val="107000"/>
                        </a:lnSpc>
                        <a:spcBef>
                          <a:spcPts val="0"/>
                        </a:spcBef>
                        <a:spcAft>
                          <a:spcPts val="0"/>
                        </a:spcAft>
                      </a:pPr>
                      <a:r>
                        <a:rPr lang="en-US" sz="2400" dirty="0">
                          <a:effectLst/>
                        </a:rPr>
                        <a:t>Model 1: AR(0) after adjustment</a:t>
                      </a:r>
                      <a:endParaRPr lang="en-US" sz="2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noFill/>
                  </a:tcPr>
                </a:tc>
                <a:tc>
                  <a:txBody>
                    <a:bodyPr/>
                    <a:lstStyle/>
                    <a:p>
                      <a:pPr marL="0" marR="0">
                        <a:lnSpc>
                          <a:spcPct val="107000"/>
                        </a:lnSpc>
                        <a:spcBef>
                          <a:spcPts val="0"/>
                        </a:spcBef>
                        <a:spcAft>
                          <a:spcPts val="0"/>
                        </a:spcAft>
                      </a:pPr>
                      <a:r>
                        <a:rPr lang="en-US" sz="2400" dirty="0">
                          <a:effectLst/>
                          <a:latin typeface="Calibri" panose="020F0502020204030204" pitchFamily="34" charset="0"/>
                          <a:ea typeface="DengXian" panose="02010600030101010101" pitchFamily="2" charset="-122"/>
                          <a:cs typeface="Times New Roman" panose="02020603050405020304" pitchFamily="18" charset="0"/>
                        </a:rPr>
                        <a:t>12305.2</a:t>
                      </a:r>
                    </a:p>
                  </a:txBody>
                  <a:tcPr marL="68580" marR="68580" marT="0" marB="0" anchor="ctr">
                    <a:noFill/>
                  </a:tcPr>
                </a:tc>
                <a:tc>
                  <a:txBody>
                    <a:bodyPr/>
                    <a:lstStyle/>
                    <a:p>
                      <a:pPr marL="0" marR="0">
                        <a:lnSpc>
                          <a:spcPct val="107000"/>
                        </a:lnSpc>
                        <a:spcBef>
                          <a:spcPts val="0"/>
                        </a:spcBef>
                        <a:spcAft>
                          <a:spcPts val="0"/>
                        </a:spcAft>
                      </a:pPr>
                      <a:r>
                        <a:rPr lang="en-US" sz="2400" dirty="0">
                          <a:effectLst/>
                        </a:rPr>
                        <a:t>12.89891</a:t>
                      </a:r>
                      <a:endParaRPr lang="en-US" sz="2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noFill/>
                  </a:tcPr>
                </a:tc>
                <a:tc>
                  <a:txBody>
                    <a:bodyPr/>
                    <a:lstStyle/>
                    <a:p>
                      <a:pPr marL="0" marR="0">
                        <a:lnSpc>
                          <a:spcPct val="107000"/>
                        </a:lnSpc>
                        <a:spcBef>
                          <a:spcPts val="0"/>
                        </a:spcBef>
                        <a:spcAft>
                          <a:spcPts val="0"/>
                        </a:spcAft>
                      </a:pPr>
                      <a:r>
                        <a:rPr lang="en-US" sz="2400" dirty="0">
                          <a:effectLst/>
                        </a:rPr>
                        <a:t>Not White Noise</a:t>
                      </a:r>
                      <a:endParaRPr lang="en-US" sz="2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noFill/>
                  </a:tcPr>
                </a:tc>
                <a:tc>
                  <a:txBody>
                    <a:bodyPr/>
                    <a:lstStyle/>
                    <a:p>
                      <a:pPr marL="0" marR="0">
                        <a:lnSpc>
                          <a:spcPct val="107000"/>
                        </a:lnSpc>
                        <a:spcBef>
                          <a:spcPts val="0"/>
                        </a:spcBef>
                        <a:spcAft>
                          <a:spcPts val="0"/>
                        </a:spcAft>
                      </a:pPr>
                      <a:r>
                        <a:rPr lang="en-US" sz="2400" dirty="0">
                          <a:effectLst/>
                          <a:latin typeface="Calibri" panose="020F0502020204030204" pitchFamily="34" charset="0"/>
                          <a:ea typeface="DengXian" panose="02010600030101010101" pitchFamily="2" charset="-122"/>
                          <a:cs typeface="Times New Roman" panose="02020603050405020304" pitchFamily="18" charset="0"/>
                        </a:rPr>
                        <a:t>Significant</a:t>
                      </a:r>
                    </a:p>
                  </a:txBody>
                  <a:tcPr marL="68580" marR="68580" marT="0" marB="0" anchor="ctr">
                    <a:noFill/>
                  </a:tcPr>
                </a:tc>
                <a:extLst>
                  <a:ext uri="{0D108BD9-81ED-4DB2-BD59-A6C34878D82A}">
                    <a16:rowId xmlns:a16="http://schemas.microsoft.com/office/drawing/2014/main" val="2320982704"/>
                  </a:ext>
                </a:extLst>
              </a:tr>
              <a:tr h="1103667">
                <a:tc>
                  <a:txBody>
                    <a:bodyPr/>
                    <a:lstStyle/>
                    <a:p>
                      <a:pPr marL="0" marR="0">
                        <a:lnSpc>
                          <a:spcPct val="107000"/>
                        </a:lnSpc>
                        <a:spcBef>
                          <a:spcPts val="0"/>
                        </a:spcBef>
                        <a:spcAft>
                          <a:spcPts val="0"/>
                        </a:spcAft>
                      </a:pPr>
                      <a:r>
                        <a:rPr lang="en-US" sz="2400" dirty="0">
                          <a:effectLst/>
                          <a:latin typeface="Calibri" panose="020F0502020204030204" pitchFamily="34" charset="0"/>
                          <a:ea typeface="DengXian" panose="02010600030101010101" pitchFamily="2" charset="-122"/>
                          <a:cs typeface="Times New Roman" panose="02020603050405020304" pitchFamily="18" charset="0"/>
                        </a:rPr>
                        <a:t>Model 2: AR(1)</a:t>
                      </a:r>
                    </a:p>
                  </a:txBody>
                  <a:tcPr marL="68580" marR="68580" marT="0" marB="0" anchor="ctr"/>
                </a:tc>
                <a:tc>
                  <a:txBody>
                    <a:bodyPr/>
                    <a:lstStyle/>
                    <a:p>
                      <a:pPr marL="0" marR="0">
                        <a:lnSpc>
                          <a:spcPct val="107000"/>
                        </a:lnSpc>
                        <a:spcBef>
                          <a:spcPts val="0"/>
                        </a:spcBef>
                        <a:spcAft>
                          <a:spcPts val="0"/>
                        </a:spcAft>
                      </a:pPr>
                      <a:r>
                        <a:rPr lang="en-US" sz="2400" dirty="0">
                          <a:effectLst/>
                          <a:latin typeface="Calibri" panose="020F0502020204030204" pitchFamily="34" charset="0"/>
                          <a:ea typeface="DengXian" panose="02010600030101010101" pitchFamily="2" charset="-122"/>
                          <a:cs typeface="Times New Roman" panose="02020603050405020304" pitchFamily="18" charset="0"/>
                        </a:rPr>
                        <a:t>10751.74</a:t>
                      </a:r>
                    </a:p>
                  </a:txBody>
                  <a:tcPr marL="68580" marR="68580" marT="0" marB="0" anchor="ctr"/>
                </a:tc>
                <a:tc>
                  <a:txBody>
                    <a:bodyPr/>
                    <a:lstStyle/>
                    <a:p>
                      <a:pPr marL="0" marR="0">
                        <a:lnSpc>
                          <a:spcPct val="107000"/>
                        </a:lnSpc>
                        <a:spcBef>
                          <a:spcPts val="0"/>
                        </a:spcBef>
                        <a:spcAft>
                          <a:spcPts val="0"/>
                        </a:spcAft>
                      </a:pPr>
                      <a:r>
                        <a:rPr lang="en-US" sz="2400" dirty="0">
                          <a:effectLst/>
                          <a:latin typeface="Calibri" panose="020F0502020204030204" pitchFamily="34" charset="0"/>
                          <a:ea typeface="DengXian" panose="02010600030101010101" pitchFamily="2" charset="-122"/>
                          <a:cs typeface="Times New Roman" panose="02020603050405020304" pitchFamily="18" charset="0"/>
                        </a:rPr>
                        <a:t>11.58016</a:t>
                      </a:r>
                    </a:p>
                  </a:txBody>
                  <a:tcPr marL="68580" marR="68580" marT="0" marB="0" anchor="ctr"/>
                </a:tc>
                <a:tc>
                  <a:txBody>
                    <a:bodyPr/>
                    <a:lstStyle/>
                    <a:p>
                      <a:pPr marL="0" marR="0">
                        <a:lnSpc>
                          <a:spcPct val="107000"/>
                        </a:lnSpc>
                        <a:spcBef>
                          <a:spcPts val="0"/>
                        </a:spcBef>
                        <a:spcAft>
                          <a:spcPts val="0"/>
                        </a:spcAft>
                      </a:pPr>
                      <a:r>
                        <a:rPr lang="en-US" sz="2400" dirty="0">
                          <a:effectLst/>
                        </a:rPr>
                        <a:t>Not White Noise</a:t>
                      </a:r>
                      <a:endParaRPr lang="en-US" sz="2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2400" dirty="0">
                          <a:effectLst/>
                          <a:latin typeface="Calibri" panose="020F0502020204030204" pitchFamily="34" charset="0"/>
                          <a:ea typeface="DengXian" panose="02010600030101010101" pitchFamily="2" charset="-122"/>
                          <a:cs typeface="Times New Roman" panose="02020603050405020304" pitchFamily="18" charset="0"/>
                        </a:rPr>
                        <a:t>Significant</a:t>
                      </a:r>
                    </a:p>
                  </a:txBody>
                  <a:tcPr marL="68580" marR="68580" marT="0" marB="0" anchor="ctr"/>
                </a:tc>
                <a:extLst>
                  <a:ext uri="{0D108BD9-81ED-4DB2-BD59-A6C34878D82A}">
                    <a16:rowId xmlns:a16="http://schemas.microsoft.com/office/drawing/2014/main" val="1411187615"/>
                  </a:ext>
                </a:extLst>
              </a:tr>
              <a:tr h="1103667">
                <a:tc>
                  <a:txBody>
                    <a:bodyPr/>
                    <a:lstStyle/>
                    <a:p>
                      <a:pPr marL="0" marR="0">
                        <a:lnSpc>
                          <a:spcPct val="107000"/>
                        </a:lnSpc>
                        <a:spcBef>
                          <a:spcPts val="0"/>
                        </a:spcBef>
                        <a:spcAft>
                          <a:spcPts val="0"/>
                        </a:spcAft>
                      </a:pPr>
                      <a:r>
                        <a:rPr lang="en-US" sz="2400" dirty="0">
                          <a:effectLst/>
                        </a:rPr>
                        <a:t>Model 3: ARIMA(1,0,1)</a:t>
                      </a:r>
                      <a:endParaRPr lang="en-US" sz="2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noFill/>
                  </a:tcPr>
                </a:tc>
                <a:tc>
                  <a:txBody>
                    <a:bodyPr/>
                    <a:lstStyle/>
                    <a:p>
                      <a:pPr marL="0" marR="0">
                        <a:lnSpc>
                          <a:spcPct val="107000"/>
                        </a:lnSpc>
                        <a:spcBef>
                          <a:spcPts val="0"/>
                        </a:spcBef>
                        <a:spcAft>
                          <a:spcPts val="0"/>
                        </a:spcAft>
                      </a:pPr>
                      <a:r>
                        <a:rPr lang="en-US" sz="2400" dirty="0">
                          <a:effectLst/>
                          <a:latin typeface="Calibri" panose="020F0502020204030204" pitchFamily="34" charset="0"/>
                          <a:ea typeface="DengXian" panose="02010600030101010101" pitchFamily="2" charset="-122"/>
                          <a:cs typeface="Times New Roman" panose="02020603050405020304" pitchFamily="18" charset="0"/>
                        </a:rPr>
                        <a:t>10739.61</a:t>
                      </a:r>
                    </a:p>
                  </a:txBody>
                  <a:tcPr marL="68580" marR="68580" marT="0" marB="0" anchor="ctr">
                    <a:noFill/>
                  </a:tcPr>
                </a:tc>
                <a:tc>
                  <a:txBody>
                    <a:bodyPr/>
                    <a:lstStyle/>
                    <a:p>
                      <a:pPr marL="0" marR="0">
                        <a:lnSpc>
                          <a:spcPct val="107000"/>
                        </a:lnSpc>
                        <a:spcBef>
                          <a:spcPts val="0"/>
                        </a:spcBef>
                        <a:spcAft>
                          <a:spcPts val="0"/>
                        </a:spcAft>
                      </a:pPr>
                      <a:r>
                        <a:rPr lang="en-US" sz="2400" dirty="0">
                          <a:effectLst/>
                          <a:latin typeface="Calibri" panose="020F0502020204030204" pitchFamily="34" charset="0"/>
                          <a:ea typeface="DengXian" panose="02010600030101010101" pitchFamily="2" charset="-122"/>
                          <a:cs typeface="Times New Roman" panose="02020603050405020304" pitchFamily="18" charset="0"/>
                        </a:rPr>
                        <a:t>11.68499</a:t>
                      </a:r>
                    </a:p>
                  </a:txBody>
                  <a:tcPr marL="68580" marR="68580" marT="0" marB="0" anchor="ctr">
                    <a:noFill/>
                  </a:tcPr>
                </a:tc>
                <a:tc>
                  <a:txBody>
                    <a:bodyPr/>
                    <a:lstStyle/>
                    <a:p>
                      <a:pPr marL="0" marR="0">
                        <a:lnSpc>
                          <a:spcPct val="107000"/>
                        </a:lnSpc>
                        <a:spcBef>
                          <a:spcPts val="0"/>
                        </a:spcBef>
                        <a:spcAft>
                          <a:spcPts val="0"/>
                        </a:spcAft>
                      </a:pPr>
                      <a:r>
                        <a:rPr lang="en-US" sz="2400" dirty="0">
                          <a:effectLst/>
                        </a:rPr>
                        <a:t>Not White Noise</a:t>
                      </a:r>
                      <a:endParaRPr lang="en-US" sz="2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noFill/>
                  </a:tcPr>
                </a:tc>
                <a:tc>
                  <a:txBody>
                    <a:bodyPr/>
                    <a:lstStyle/>
                    <a:p>
                      <a:pPr marL="0" marR="0">
                        <a:lnSpc>
                          <a:spcPct val="107000"/>
                        </a:lnSpc>
                        <a:spcBef>
                          <a:spcPts val="0"/>
                        </a:spcBef>
                        <a:spcAft>
                          <a:spcPts val="0"/>
                        </a:spcAft>
                      </a:pPr>
                      <a:r>
                        <a:rPr lang="en-US" sz="2400" dirty="0">
                          <a:effectLst/>
                          <a:latin typeface="Calibri" panose="020F0502020204030204" pitchFamily="34" charset="0"/>
                          <a:ea typeface="DengXian" panose="02010600030101010101" pitchFamily="2" charset="-122"/>
                          <a:cs typeface="Times New Roman" panose="02020603050405020304" pitchFamily="18" charset="0"/>
                        </a:rPr>
                        <a:t>MA(1) not significant</a:t>
                      </a:r>
                    </a:p>
                  </a:txBody>
                  <a:tcPr marL="68580" marR="68580" marT="0" marB="0" anchor="ctr">
                    <a:noFill/>
                  </a:tcPr>
                </a:tc>
                <a:extLst>
                  <a:ext uri="{0D108BD9-81ED-4DB2-BD59-A6C34878D82A}">
                    <a16:rowId xmlns:a16="http://schemas.microsoft.com/office/drawing/2014/main" val="2901201778"/>
                  </a:ext>
                </a:extLst>
              </a:tr>
              <a:tr h="1103667">
                <a:tc>
                  <a:txBody>
                    <a:bodyPr/>
                    <a:lstStyle/>
                    <a:p>
                      <a:pPr marL="0" marR="0">
                        <a:lnSpc>
                          <a:spcPct val="107000"/>
                        </a:lnSpc>
                        <a:spcBef>
                          <a:spcPts val="0"/>
                        </a:spcBef>
                        <a:spcAft>
                          <a:spcPts val="0"/>
                        </a:spcAft>
                      </a:pPr>
                      <a:r>
                        <a:rPr lang="en-US" sz="2400" dirty="0">
                          <a:effectLst/>
                          <a:latin typeface="Calibri" panose="020F0502020204030204" pitchFamily="34" charset="0"/>
                          <a:ea typeface="DengXian" panose="02010600030101010101" pitchFamily="2" charset="-122"/>
                          <a:cs typeface="Times New Roman" panose="02020603050405020304" pitchFamily="18" charset="0"/>
                        </a:rPr>
                        <a:t>Model 4: ARIMA(2,0,2)</a:t>
                      </a:r>
                    </a:p>
                  </a:txBody>
                  <a:tcPr marL="68580" marR="68580" marT="0" marB="0" anchor="ctr">
                    <a:solidFill>
                      <a:srgbClr val="F2DCDB"/>
                    </a:solidFill>
                  </a:tcPr>
                </a:tc>
                <a:tc>
                  <a:txBody>
                    <a:bodyPr/>
                    <a:lstStyle/>
                    <a:p>
                      <a:pPr marL="0" marR="0">
                        <a:lnSpc>
                          <a:spcPct val="107000"/>
                        </a:lnSpc>
                        <a:spcBef>
                          <a:spcPts val="0"/>
                        </a:spcBef>
                        <a:spcAft>
                          <a:spcPts val="0"/>
                        </a:spcAft>
                      </a:pPr>
                      <a:r>
                        <a:rPr lang="en-US" sz="2400" dirty="0">
                          <a:effectLst/>
                        </a:rPr>
                        <a:t>10652.1</a:t>
                      </a:r>
                      <a:endParaRPr lang="en-US" sz="2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solidFill>
                      <a:srgbClr val="F2DCDB"/>
                    </a:solidFill>
                  </a:tcPr>
                </a:tc>
                <a:tc>
                  <a:txBody>
                    <a:bodyPr/>
                    <a:lstStyle/>
                    <a:p>
                      <a:pPr marL="0" marR="0">
                        <a:lnSpc>
                          <a:spcPct val="107000"/>
                        </a:lnSpc>
                        <a:spcBef>
                          <a:spcPts val="0"/>
                        </a:spcBef>
                        <a:spcAft>
                          <a:spcPts val="0"/>
                        </a:spcAft>
                      </a:pPr>
                      <a:r>
                        <a:rPr lang="en-US" sz="2400" dirty="0">
                          <a:effectLst/>
                          <a:latin typeface="Calibri" panose="020F0502020204030204" pitchFamily="34" charset="0"/>
                          <a:ea typeface="DengXian" panose="02010600030101010101" pitchFamily="2" charset="-122"/>
                          <a:cs typeface="Times New Roman" panose="02020603050405020304" pitchFamily="18" charset="0"/>
                        </a:rPr>
                        <a:t>11.43608</a:t>
                      </a:r>
                    </a:p>
                  </a:txBody>
                  <a:tcPr marL="68580" marR="68580" marT="0" marB="0" anchor="ctr">
                    <a:solidFill>
                      <a:srgbClr val="F2DCDB"/>
                    </a:solidFill>
                  </a:tcPr>
                </a:tc>
                <a:tc>
                  <a:txBody>
                    <a:bodyPr/>
                    <a:lstStyle/>
                    <a:p>
                      <a:pPr marL="0" marR="0">
                        <a:lnSpc>
                          <a:spcPct val="107000"/>
                        </a:lnSpc>
                        <a:spcBef>
                          <a:spcPts val="0"/>
                        </a:spcBef>
                        <a:spcAft>
                          <a:spcPts val="0"/>
                        </a:spcAft>
                      </a:pPr>
                      <a:r>
                        <a:rPr lang="en-US" sz="2400" dirty="0">
                          <a:effectLst/>
                        </a:rPr>
                        <a:t>White Noise</a:t>
                      </a:r>
                    </a:p>
                  </a:txBody>
                  <a:tcPr marL="68580" marR="68580" marT="0" marB="0" anchor="ctr">
                    <a:solidFill>
                      <a:srgbClr val="F2DCDB"/>
                    </a:solidFill>
                  </a:tcPr>
                </a:tc>
                <a:tc>
                  <a:txBody>
                    <a:bodyPr/>
                    <a:lstStyle/>
                    <a:p>
                      <a:pPr marL="0" marR="0">
                        <a:lnSpc>
                          <a:spcPct val="107000"/>
                        </a:lnSpc>
                        <a:spcBef>
                          <a:spcPts val="0"/>
                        </a:spcBef>
                        <a:spcAft>
                          <a:spcPts val="0"/>
                        </a:spcAft>
                      </a:pPr>
                      <a:r>
                        <a:rPr lang="en-US" sz="2400" dirty="0">
                          <a:effectLst/>
                          <a:latin typeface="Calibri" panose="020F0502020204030204" pitchFamily="34" charset="0"/>
                          <a:ea typeface="DengXian" panose="02010600030101010101" pitchFamily="2" charset="-122"/>
                          <a:cs typeface="Times New Roman" panose="02020603050405020304" pitchFamily="18" charset="0"/>
                        </a:rPr>
                        <a:t>AR(2) not significant</a:t>
                      </a:r>
                    </a:p>
                  </a:txBody>
                  <a:tcPr marL="68580" marR="68580" marT="0" marB="0" anchor="ctr">
                    <a:solidFill>
                      <a:srgbClr val="F2DCDB"/>
                    </a:solidFill>
                  </a:tcPr>
                </a:tc>
                <a:extLst>
                  <a:ext uri="{0D108BD9-81ED-4DB2-BD59-A6C34878D82A}">
                    <a16:rowId xmlns:a16="http://schemas.microsoft.com/office/drawing/2014/main" val="602164088"/>
                  </a:ext>
                </a:extLst>
              </a:tr>
              <a:tr h="1103667">
                <a:tc>
                  <a:txBody>
                    <a:bodyPr/>
                    <a:lstStyle/>
                    <a:p>
                      <a:pPr marL="0" marR="0">
                        <a:lnSpc>
                          <a:spcPct val="107000"/>
                        </a:lnSpc>
                        <a:spcBef>
                          <a:spcPts val="0"/>
                        </a:spcBef>
                        <a:spcAft>
                          <a:spcPts val="0"/>
                        </a:spcAft>
                      </a:pPr>
                      <a:r>
                        <a:rPr lang="en-US" sz="2400" dirty="0">
                          <a:effectLst/>
                          <a:latin typeface="Calibri" panose="020F0502020204030204" pitchFamily="34" charset="0"/>
                          <a:ea typeface="DengXian" panose="02010600030101010101" pitchFamily="2" charset="-122"/>
                          <a:cs typeface="Times New Roman" panose="02020603050405020304" pitchFamily="18" charset="0"/>
                        </a:rPr>
                        <a:t>Model 5: </a:t>
                      </a:r>
                      <a:r>
                        <a:rPr lang="en-US" sz="2400" dirty="0" err="1">
                          <a:effectLst/>
                          <a:latin typeface="Calibri" panose="020F0502020204030204" pitchFamily="34" charset="0"/>
                          <a:ea typeface="DengXian" panose="02010600030101010101" pitchFamily="2" charset="-122"/>
                          <a:cs typeface="Times New Roman" panose="02020603050405020304" pitchFamily="18" charset="0"/>
                        </a:rPr>
                        <a:t>auto.arima</a:t>
                      </a:r>
                      <a:r>
                        <a:rPr lang="en-US" sz="2400" dirty="0">
                          <a:effectLst/>
                          <a:latin typeface="Calibri" panose="020F0502020204030204" pitchFamily="34" charset="0"/>
                          <a:ea typeface="DengXian" panose="02010600030101010101" pitchFamily="2" charset="-122"/>
                          <a:cs typeface="Times New Roman" panose="02020603050405020304" pitchFamily="18" charset="0"/>
                        </a:rPr>
                        <a:t>(2,0,2)</a:t>
                      </a:r>
                    </a:p>
                  </a:txBody>
                  <a:tcPr marL="68580" marR="68580" marT="0" marB="0" anchor="ctr">
                    <a:noFill/>
                  </a:tcPr>
                </a:tc>
                <a:tc>
                  <a:txBody>
                    <a:bodyPr/>
                    <a:lstStyle/>
                    <a:p>
                      <a:pPr marL="0" marR="0">
                        <a:lnSpc>
                          <a:spcPct val="107000"/>
                        </a:lnSpc>
                        <a:spcBef>
                          <a:spcPts val="0"/>
                        </a:spcBef>
                        <a:spcAft>
                          <a:spcPts val="0"/>
                        </a:spcAft>
                      </a:pPr>
                      <a:r>
                        <a:rPr lang="en-US" sz="2400" dirty="0">
                          <a:effectLst/>
                          <a:latin typeface="Calibri" panose="020F0502020204030204" pitchFamily="34" charset="0"/>
                          <a:ea typeface="DengXian" panose="02010600030101010101" pitchFamily="2" charset="-122"/>
                          <a:cs typeface="Times New Roman" panose="02020603050405020304" pitchFamily="18" charset="0"/>
                        </a:rPr>
                        <a:t>10652.1</a:t>
                      </a:r>
                    </a:p>
                  </a:txBody>
                  <a:tcPr marL="68580" marR="68580" marT="0" marB="0" anchor="ctr">
                    <a:noFill/>
                  </a:tcPr>
                </a:tc>
                <a:tc>
                  <a:txBody>
                    <a:bodyPr/>
                    <a:lstStyle/>
                    <a:p>
                      <a:pPr marL="0" marR="0">
                        <a:lnSpc>
                          <a:spcPct val="107000"/>
                        </a:lnSpc>
                        <a:spcBef>
                          <a:spcPts val="0"/>
                        </a:spcBef>
                        <a:spcAft>
                          <a:spcPts val="0"/>
                        </a:spcAft>
                      </a:pPr>
                      <a:r>
                        <a:rPr lang="en-US" sz="2400" dirty="0">
                          <a:effectLst/>
                          <a:latin typeface="Calibri" panose="020F0502020204030204" pitchFamily="34" charset="0"/>
                          <a:ea typeface="DengXian" panose="02010600030101010101" pitchFamily="2" charset="-122"/>
                          <a:cs typeface="Times New Roman" panose="02020603050405020304" pitchFamily="18" charset="0"/>
                        </a:rPr>
                        <a:t>11.43608</a:t>
                      </a:r>
                    </a:p>
                  </a:txBody>
                  <a:tcPr marL="68580" marR="68580" marT="0" marB="0" anchor="ctr">
                    <a:noFill/>
                  </a:tcPr>
                </a:tc>
                <a:tc>
                  <a:txBody>
                    <a:bodyPr/>
                    <a:lstStyle/>
                    <a:p>
                      <a:pPr marL="0" marR="0">
                        <a:lnSpc>
                          <a:spcPct val="107000"/>
                        </a:lnSpc>
                        <a:spcBef>
                          <a:spcPts val="0"/>
                        </a:spcBef>
                        <a:spcAft>
                          <a:spcPts val="0"/>
                        </a:spcAft>
                      </a:pPr>
                      <a:r>
                        <a:rPr lang="en-US" sz="2400" dirty="0">
                          <a:effectLst/>
                          <a:latin typeface="Calibri" panose="020F0502020204030204" pitchFamily="34" charset="0"/>
                          <a:ea typeface="DengXian" panose="02010600030101010101" pitchFamily="2" charset="-122"/>
                          <a:cs typeface="Times New Roman" panose="02020603050405020304" pitchFamily="18" charset="0"/>
                        </a:rPr>
                        <a:t>White Noise</a:t>
                      </a:r>
                    </a:p>
                  </a:txBody>
                  <a:tcPr marL="68580" marR="68580" marT="0" marB="0" anchor="ctr">
                    <a:noFill/>
                  </a:tcPr>
                </a:tc>
                <a:tc>
                  <a:txBody>
                    <a:bodyPr/>
                    <a:lstStyle/>
                    <a:p>
                      <a:pPr marL="0" marR="0">
                        <a:lnSpc>
                          <a:spcPct val="107000"/>
                        </a:lnSpc>
                        <a:spcBef>
                          <a:spcPts val="0"/>
                        </a:spcBef>
                        <a:spcAft>
                          <a:spcPts val="0"/>
                        </a:spcAft>
                      </a:pPr>
                      <a:r>
                        <a:rPr lang="en-US" sz="2400" dirty="0">
                          <a:effectLst/>
                          <a:latin typeface="Calibri" panose="020F0502020204030204" pitchFamily="34" charset="0"/>
                          <a:ea typeface="DengXian" panose="02010600030101010101" pitchFamily="2" charset="-122"/>
                          <a:cs typeface="Times New Roman" panose="02020603050405020304" pitchFamily="18" charset="0"/>
                        </a:rPr>
                        <a:t>/</a:t>
                      </a:r>
                    </a:p>
                  </a:txBody>
                  <a:tcPr marL="68580" marR="68580" marT="0" marB="0" anchor="ctr">
                    <a:noFill/>
                  </a:tcPr>
                </a:tc>
                <a:extLst>
                  <a:ext uri="{0D108BD9-81ED-4DB2-BD59-A6C34878D82A}">
                    <a16:rowId xmlns:a16="http://schemas.microsoft.com/office/drawing/2014/main" val="520286364"/>
                  </a:ext>
                </a:extLst>
              </a:tr>
            </a:tbl>
          </a:graphicData>
        </a:graphic>
      </p:graphicFrame>
    </p:spTree>
    <p:extLst>
      <p:ext uri="{BB962C8B-B14F-4D97-AF65-F5344CB8AC3E}">
        <p14:creationId xmlns:p14="http://schemas.microsoft.com/office/powerpoint/2010/main" val="9133110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491</TotalTime>
  <Words>889</Words>
  <Application>Microsoft Office PowerPoint</Application>
  <PresentationFormat>Custom</PresentationFormat>
  <Paragraphs>146</Paragraphs>
  <Slides>12</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Calibri</vt:lpstr>
      <vt:lpstr>等线</vt:lpstr>
      <vt:lpstr>Tenor Sans</vt:lpstr>
      <vt:lpstr>Arial</vt:lpstr>
      <vt:lpstr>Times New Roman</vt:lpstr>
      <vt:lpstr>Clear Sans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Yellow Grey and Purple 3D Elements Student Part-Time Volunteer Video Resume Talking Presentation</dc:title>
  <cp:lastModifiedBy>Ding, Yi</cp:lastModifiedBy>
  <cp:revision>36</cp:revision>
  <dcterms:created xsi:type="dcterms:W3CDTF">2006-08-16T00:00:00Z</dcterms:created>
  <dcterms:modified xsi:type="dcterms:W3CDTF">2023-03-04T02:14:37Z</dcterms:modified>
  <dc:identifier>DAE-2__RLCE</dc:identifier>
</cp:coreProperties>
</file>